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IBM Plex Sans Medium"/>
      <p:regular r:id="rId17"/>
    </p:embeddedFont>
    <p:embeddedFont>
      <p:font typeface="IBM Plex Sans Medium"/>
      <p:regular r:id="rId18"/>
    </p:embeddedFont>
    <p:embeddedFont>
      <p:font typeface="IBM Plex Sans Medium"/>
      <p:regular r:id="rId19"/>
    </p:embeddedFont>
    <p:embeddedFont>
      <p:font typeface="IBM Plex Sans Medium"/>
      <p:regular r:id="rId20"/>
    </p:embeddedFont>
    <p:embeddedFont>
      <p:font typeface="Roboto"/>
      <p:regular r:id="rId21"/>
    </p:embeddedFont>
    <p:embeddedFont>
      <p:font typeface="Roboto"/>
      <p:regular r:id="rId22"/>
    </p:embeddedFont>
    <p:embeddedFont>
      <p:font typeface="Roboto"/>
      <p:regular r:id="rId23"/>
    </p:embeddedFont>
    <p:embeddedFont>
      <p:font typeface="Roboto"/>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F3F3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F3F3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F3F3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F3F3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F3F3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F3F3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F3F3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F3F3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1.xml"/><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slideLayout" Target="../slideLayouts/slideLayout7.xml"/><Relationship Id="rId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slideLayout" Target="../slideLayouts/slideLayout9.xml"/><Relationship Id="rId9"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0.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3054429"/>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000000"/>
                </a:solidFill>
                <a:latin typeface="IBM Plex Sans Medium" pitchFamily="34" charset="0"/>
                <a:ea typeface="IBM Plex Sans Medium" pitchFamily="34" charset="-122"/>
                <a:cs typeface="IBM Plex Sans Medium" pitchFamily="34" charset="-120"/>
              </a:rPr>
              <a:t>ERP Implementation for XMPS</a:t>
            </a:r>
            <a:endParaRPr lang="en-US" sz="4450" dirty="0"/>
          </a:p>
        </p:txBody>
      </p:sp>
      <p:sp>
        <p:nvSpPr>
          <p:cNvPr id="4" name="Text 1"/>
          <p:cNvSpPr/>
          <p:nvPr/>
        </p:nvSpPr>
        <p:spPr>
          <a:xfrm>
            <a:off x="6280190" y="4812149"/>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Roboto" pitchFamily="34" charset="0"/>
                <a:ea typeface="Roboto" pitchFamily="34" charset="-122"/>
                <a:cs typeface="Roboto" pitchFamily="34" charset="-120"/>
              </a:rPr>
              <a:t>Optimizing workflows with our comprehensive ERP solution.</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3163610"/>
            <a:ext cx="11789688" cy="708779"/>
          </a:xfrm>
          <a:prstGeom prst="rect">
            <a:avLst/>
          </a:prstGeom>
          <a:noFill/>
          <a:ln/>
        </p:spPr>
        <p:txBody>
          <a:bodyPr wrap="none" lIns="0" tIns="0" rIns="0" bIns="0" rtlCol="0" anchor="t"/>
          <a:lstStyle/>
          <a:p>
            <a:pPr algn="l" indent="0" marL="0">
              <a:lnSpc>
                <a:spcPts val="5550"/>
              </a:lnSpc>
              <a:buNone/>
            </a:pPr>
            <a:r>
              <a:rPr lang="en-US" sz="4450" dirty="0">
                <a:solidFill>
                  <a:srgbClr val="000000"/>
                </a:solidFill>
                <a:latin typeface="IBM Plex Sans Medium" pitchFamily="34" charset="0"/>
                <a:ea typeface="IBM Plex Sans Medium" pitchFamily="34" charset="-122"/>
                <a:cs typeface="IBM Plex Sans Medium" pitchFamily="34" charset="-120"/>
              </a:rPr>
              <a:t>Sales Module: Customer &amp; Price Management</a:t>
            </a:r>
            <a:endParaRPr lang="en-US" sz="4450" dirty="0"/>
          </a:p>
        </p:txBody>
      </p:sp>
      <p:pic>
        <p:nvPicPr>
          <p:cNvPr id="3" name="Image 0" descr="preencoded.png">    </p:cNvPr>
          <p:cNvPicPr>
            <a:picLocks noChangeAspect="1"/>
          </p:cNvPicPr>
          <p:nvPr/>
        </p:nvPicPr>
        <p:blipFill>
          <a:blip r:embed="rId1"/>
          <a:stretch>
            <a:fillRect/>
          </a:stretch>
        </p:blipFill>
        <p:spPr>
          <a:xfrm>
            <a:off x="793790" y="4252198"/>
            <a:ext cx="566976" cy="566976"/>
          </a:xfrm>
          <a:prstGeom prst="rect">
            <a:avLst/>
          </a:prstGeom>
        </p:spPr>
      </p:pic>
      <p:sp>
        <p:nvSpPr>
          <p:cNvPr id="4" name="Text 1"/>
          <p:cNvSpPr/>
          <p:nvPr/>
        </p:nvSpPr>
        <p:spPr>
          <a:xfrm>
            <a:off x="1587579" y="421255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000000"/>
                </a:solidFill>
                <a:latin typeface="IBM Plex Sans Medium" pitchFamily="34" charset="0"/>
                <a:ea typeface="IBM Plex Sans Medium" pitchFamily="34" charset="-122"/>
                <a:cs typeface="IBM Plex Sans Medium" pitchFamily="34" charset="-120"/>
              </a:rPr>
              <a:t>Customers</a:t>
            </a:r>
            <a:endParaRPr lang="en-US" sz="2200" dirty="0"/>
          </a:p>
        </p:txBody>
      </p:sp>
      <p:sp>
        <p:nvSpPr>
          <p:cNvPr id="5" name="Text 2"/>
          <p:cNvSpPr/>
          <p:nvPr/>
        </p:nvSpPr>
        <p:spPr>
          <a:xfrm>
            <a:off x="1587579" y="4702969"/>
            <a:ext cx="5557480"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Roboto" pitchFamily="34" charset="0"/>
                <a:ea typeface="Roboto" pitchFamily="34" charset="-122"/>
                <a:cs typeface="Roboto" pitchFamily="34" charset="-120"/>
              </a:rPr>
              <a:t>Client database.</a:t>
            </a:r>
            <a:endParaRPr lang="en-US" sz="1750" dirty="0"/>
          </a:p>
        </p:txBody>
      </p:sp>
      <p:pic>
        <p:nvPicPr>
          <p:cNvPr id="6" name="Image 1" descr="preencoded.png">    </p:cNvPr>
          <p:cNvPicPr>
            <a:picLocks noChangeAspect="1"/>
          </p:cNvPicPr>
          <p:nvPr/>
        </p:nvPicPr>
        <p:blipFill>
          <a:blip r:embed="rId2"/>
          <a:stretch>
            <a:fillRect/>
          </a:stretch>
        </p:blipFill>
        <p:spPr>
          <a:xfrm>
            <a:off x="7485221" y="4252198"/>
            <a:ext cx="566976" cy="566976"/>
          </a:xfrm>
          <a:prstGeom prst="rect">
            <a:avLst/>
          </a:prstGeom>
        </p:spPr>
      </p:pic>
      <p:sp>
        <p:nvSpPr>
          <p:cNvPr id="7" name="Text 3"/>
          <p:cNvSpPr/>
          <p:nvPr/>
        </p:nvSpPr>
        <p:spPr>
          <a:xfrm>
            <a:off x="8279011" y="421255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000000"/>
                </a:solidFill>
                <a:latin typeface="IBM Plex Sans Medium" pitchFamily="34" charset="0"/>
                <a:ea typeface="IBM Plex Sans Medium" pitchFamily="34" charset="-122"/>
                <a:cs typeface="IBM Plex Sans Medium" pitchFamily="34" charset="-120"/>
              </a:rPr>
              <a:t>Price Lists</a:t>
            </a:r>
            <a:endParaRPr lang="en-US" sz="2200" dirty="0"/>
          </a:p>
        </p:txBody>
      </p:sp>
      <p:sp>
        <p:nvSpPr>
          <p:cNvPr id="8" name="Text 4"/>
          <p:cNvSpPr/>
          <p:nvPr/>
        </p:nvSpPr>
        <p:spPr>
          <a:xfrm>
            <a:off x="8279011" y="4702969"/>
            <a:ext cx="5557599"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Roboto" pitchFamily="34" charset="0"/>
                <a:ea typeface="Roboto" pitchFamily="34" charset="-122"/>
                <a:cs typeface="Roboto" pitchFamily="34" charset="-120"/>
              </a:rPr>
              <a:t>Multiple pricing tiers.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926783"/>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000000"/>
                </a:solidFill>
                <a:latin typeface="IBM Plex Sans Medium" pitchFamily="34" charset="0"/>
                <a:ea typeface="IBM Plex Sans Medium" pitchFamily="34" charset="-122"/>
                <a:cs typeface="IBM Plex Sans Medium" pitchFamily="34" charset="-120"/>
              </a:rPr>
              <a:t>Business Context:</a:t>
            </a:r>
            <a:endParaRPr lang="en-US" sz="4450" dirty="0"/>
          </a:p>
        </p:txBody>
      </p:sp>
      <p:sp>
        <p:nvSpPr>
          <p:cNvPr id="3" name="Text 1"/>
          <p:cNvSpPr/>
          <p:nvPr/>
        </p:nvSpPr>
        <p:spPr>
          <a:xfrm>
            <a:off x="793790" y="2089190"/>
            <a:ext cx="13042821" cy="725805"/>
          </a:xfrm>
          <a:prstGeom prst="rect">
            <a:avLst/>
          </a:prstGeom>
          <a:noFill/>
          <a:ln/>
        </p:spPr>
        <p:txBody>
          <a:bodyPr wrap="square" lIns="0" tIns="0" rIns="0" bIns="0" rtlCol="0" anchor="t"/>
          <a:lstStyle/>
          <a:p>
            <a:pPr algn="l" indent="0" marL="0">
              <a:lnSpc>
                <a:spcPts val="2850"/>
              </a:lnSpc>
              <a:buNone/>
            </a:pPr>
            <a:r>
              <a:rPr lang="en-US" sz="1750" b="1" dirty="0">
                <a:solidFill>
                  <a:srgbClr val="000000"/>
                </a:solidFill>
                <a:latin typeface="Roboto" pitchFamily="34" charset="0"/>
                <a:ea typeface="Roboto" pitchFamily="34" charset="-122"/>
                <a:cs typeface="Roboto" pitchFamily="34" charset="-120"/>
              </a:rPr>
              <a:t>XMPS specializes in providing managed printing services to hospitals and medical centers. XMPS owns and installs printing machines at client locations, ensuring continuous operation by handling maintenance, supplying ink, and replacing spare parts.</a:t>
            </a:r>
            <a:endParaRPr lang="en-US" sz="1750" dirty="0"/>
          </a:p>
        </p:txBody>
      </p:sp>
      <p:sp>
        <p:nvSpPr>
          <p:cNvPr id="4" name="Text 2"/>
          <p:cNvSpPr/>
          <p:nvPr/>
        </p:nvSpPr>
        <p:spPr>
          <a:xfrm>
            <a:off x="793790" y="3296960"/>
            <a:ext cx="2845594" cy="708660"/>
          </a:xfrm>
          <a:prstGeom prst="rect">
            <a:avLst/>
          </a:prstGeom>
          <a:noFill/>
          <a:ln/>
        </p:spPr>
        <p:txBody>
          <a:bodyPr wrap="square" lIns="0" tIns="0" rIns="0" bIns="0" rtlCol="0" anchor="t"/>
          <a:lstStyle/>
          <a:p>
            <a:pPr algn="l" indent="0" marL="0">
              <a:lnSpc>
                <a:spcPts val="2750"/>
              </a:lnSpc>
              <a:buNone/>
            </a:pPr>
            <a:r>
              <a:rPr lang="en-US" sz="2200" dirty="0">
                <a:solidFill>
                  <a:srgbClr val="000000"/>
                </a:solidFill>
                <a:latin typeface="IBM Plex Sans Medium" pitchFamily="34" charset="0"/>
                <a:ea typeface="IBM Plex Sans Medium" pitchFamily="34" charset="-122"/>
                <a:cs typeface="IBM Plex Sans Medium" pitchFamily="34" charset="-120"/>
              </a:rPr>
              <a:t>Installation &amp; Ownership:</a:t>
            </a:r>
            <a:endParaRPr lang="en-US" sz="2200" dirty="0"/>
          </a:p>
        </p:txBody>
      </p:sp>
      <p:sp>
        <p:nvSpPr>
          <p:cNvPr id="5" name="Text 3"/>
          <p:cNvSpPr/>
          <p:nvPr/>
        </p:nvSpPr>
        <p:spPr>
          <a:xfrm>
            <a:off x="793790" y="4232434"/>
            <a:ext cx="2845594" cy="1451610"/>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000000"/>
                </a:solidFill>
                <a:latin typeface="Roboto" pitchFamily="34" charset="0"/>
                <a:ea typeface="Roboto" pitchFamily="34" charset="-122"/>
                <a:cs typeface="Roboto" pitchFamily="34" charset="-120"/>
              </a:rPr>
              <a:t>XMPS installs its own printing machines at hospitals and medical centers. </a:t>
            </a:r>
            <a:endParaRPr lang="en-US" sz="1750" dirty="0"/>
          </a:p>
        </p:txBody>
      </p:sp>
      <p:sp>
        <p:nvSpPr>
          <p:cNvPr id="6" name="Text 4"/>
          <p:cNvSpPr/>
          <p:nvPr/>
        </p:nvSpPr>
        <p:spPr>
          <a:xfrm>
            <a:off x="793790" y="5763339"/>
            <a:ext cx="2845594" cy="1451610"/>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000000"/>
                </a:solidFill>
                <a:latin typeface="Roboto" pitchFamily="34" charset="0"/>
                <a:ea typeface="Roboto" pitchFamily="34" charset="-122"/>
                <a:cs typeface="Roboto" pitchFamily="34" charset="-120"/>
              </a:rPr>
              <a:t>Clients do not own the machines; they use them under a service agreement.</a:t>
            </a:r>
            <a:endParaRPr lang="en-US" sz="1750" dirty="0"/>
          </a:p>
        </p:txBody>
      </p:sp>
      <p:sp>
        <p:nvSpPr>
          <p:cNvPr id="7" name="Text 5"/>
          <p:cNvSpPr/>
          <p:nvPr/>
        </p:nvSpPr>
        <p:spPr>
          <a:xfrm>
            <a:off x="4200406" y="3296960"/>
            <a:ext cx="2845594" cy="708660"/>
          </a:xfrm>
          <a:prstGeom prst="rect">
            <a:avLst/>
          </a:prstGeom>
          <a:noFill/>
          <a:ln/>
        </p:spPr>
        <p:txBody>
          <a:bodyPr wrap="square" lIns="0" tIns="0" rIns="0" bIns="0" rtlCol="0" anchor="t"/>
          <a:lstStyle/>
          <a:p>
            <a:pPr algn="l" indent="0" marL="0">
              <a:lnSpc>
                <a:spcPts val="2750"/>
              </a:lnSpc>
              <a:buNone/>
            </a:pPr>
            <a:r>
              <a:rPr lang="en-US" sz="2200" dirty="0">
                <a:solidFill>
                  <a:srgbClr val="000000"/>
                </a:solidFill>
                <a:latin typeface="IBM Plex Sans Medium" pitchFamily="34" charset="0"/>
                <a:ea typeface="IBM Plex Sans Medium" pitchFamily="34" charset="-122"/>
                <a:cs typeface="IBM Plex Sans Medium" pitchFamily="34" charset="-120"/>
              </a:rPr>
              <a:t>Maintenance &amp; Support:</a:t>
            </a:r>
            <a:endParaRPr lang="en-US" sz="2200" dirty="0"/>
          </a:p>
        </p:txBody>
      </p:sp>
      <p:sp>
        <p:nvSpPr>
          <p:cNvPr id="8" name="Text 6"/>
          <p:cNvSpPr/>
          <p:nvPr/>
        </p:nvSpPr>
        <p:spPr>
          <a:xfrm>
            <a:off x="4200406" y="4232434"/>
            <a:ext cx="2845594" cy="1814513"/>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000000"/>
                </a:solidFill>
                <a:latin typeface="Roboto" pitchFamily="34" charset="0"/>
                <a:ea typeface="Roboto" pitchFamily="34" charset="-122"/>
                <a:cs typeface="Roboto" pitchFamily="34" charset="-120"/>
              </a:rPr>
              <a:t>XMPS is responsible for maintenance, repairs, and spare parts replacement to ensure smooth operation.</a:t>
            </a:r>
            <a:endParaRPr lang="en-US" sz="1750" dirty="0"/>
          </a:p>
        </p:txBody>
      </p:sp>
      <p:sp>
        <p:nvSpPr>
          <p:cNvPr id="9" name="Text 7"/>
          <p:cNvSpPr/>
          <p:nvPr/>
        </p:nvSpPr>
        <p:spPr>
          <a:xfrm>
            <a:off x="4200406" y="6126242"/>
            <a:ext cx="2845594" cy="1088708"/>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000000"/>
                </a:solidFill>
                <a:latin typeface="Roboto" pitchFamily="34" charset="0"/>
                <a:ea typeface="Roboto" pitchFamily="34" charset="-122"/>
                <a:cs typeface="Roboto" pitchFamily="34" charset="-120"/>
              </a:rPr>
              <a:t>Technical support is provided as part of the service.</a:t>
            </a:r>
            <a:endParaRPr lang="en-US" sz="1750" dirty="0"/>
          </a:p>
        </p:txBody>
      </p:sp>
      <p:sp>
        <p:nvSpPr>
          <p:cNvPr id="10" name="Text 8"/>
          <p:cNvSpPr/>
          <p:nvPr/>
        </p:nvSpPr>
        <p:spPr>
          <a:xfrm>
            <a:off x="7607022" y="329696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000000"/>
                </a:solidFill>
                <a:latin typeface="IBM Plex Sans Medium" pitchFamily="34" charset="0"/>
                <a:ea typeface="IBM Plex Sans Medium" pitchFamily="34" charset="-122"/>
                <a:cs typeface="IBM Plex Sans Medium" pitchFamily="34" charset="-120"/>
              </a:rPr>
              <a:t>Consumables Supply:</a:t>
            </a:r>
            <a:endParaRPr lang="en-US" sz="2200" dirty="0"/>
          </a:p>
        </p:txBody>
      </p:sp>
      <p:sp>
        <p:nvSpPr>
          <p:cNvPr id="11" name="Text 9"/>
          <p:cNvSpPr/>
          <p:nvPr/>
        </p:nvSpPr>
        <p:spPr>
          <a:xfrm>
            <a:off x="7607022" y="3878104"/>
            <a:ext cx="2845594" cy="1451610"/>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000000"/>
                </a:solidFill>
                <a:latin typeface="Roboto" pitchFamily="34" charset="0"/>
                <a:ea typeface="Roboto" pitchFamily="34" charset="-122"/>
                <a:cs typeface="Roboto" pitchFamily="34" charset="-120"/>
              </a:rPr>
              <a:t>XMPS provides ink and other necessary supplies for the machines. </a:t>
            </a:r>
            <a:endParaRPr lang="en-US" sz="1750" dirty="0"/>
          </a:p>
        </p:txBody>
      </p:sp>
      <p:sp>
        <p:nvSpPr>
          <p:cNvPr id="12" name="Text 10"/>
          <p:cNvSpPr/>
          <p:nvPr/>
        </p:nvSpPr>
        <p:spPr>
          <a:xfrm>
            <a:off x="7607022" y="5409009"/>
            <a:ext cx="2845594" cy="1814513"/>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000000"/>
                </a:solidFill>
                <a:latin typeface="Roboto" pitchFamily="34" charset="0"/>
                <a:ea typeface="Roboto" pitchFamily="34" charset="-122"/>
                <a:cs typeface="Roboto" pitchFamily="34" charset="-120"/>
              </a:rPr>
              <a:t>Clients purchase printing paper and medical films from XMPS to use with the machines.</a:t>
            </a:r>
            <a:endParaRPr lang="en-US" sz="1750" dirty="0"/>
          </a:p>
        </p:txBody>
      </p:sp>
      <p:sp>
        <p:nvSpPr>
          <p:cNvPr id="13" name="Text 11"/>
          <p:cNvSpPr/>
          <p:nvPr/>
        </p:nvSpPr>
        <p:spPr>
          <a:xfrm>
            <a:off x="11013638" y="329696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000000"/>
                </a:solidFill>
                <a:latin typeface="IBM Plex Sans Medium" pitchFamily="34" charset="0"/>
                <a:ea typeface="IBM Plex Sans Medium" pitchFamily="34" charset="-122"/>
                <a:cs typeface="IBM Plex Sans Medium" pitchFamily="34" charset="-120"/>
              </a:rPr>
              <a:t>Revenue Model:</a:t>
            </a:r>
            <a:endParaRPr lang="en-US" sz="2200" dirty="0"/>
          </a:p>
        </p:txBody>
      </p:sp>
      <p:sp>
        <p:nvSpPr>
          <p:cNvPr id="14" name="Text 12"/>
          <p:cNvSpPr/>
          <p:nvPr/>
        </p:nvSpPr>
        <p:spPr>
          <a:xfrm>
            <a:off x="11013638" y="3878104"/>
            <a:ext cx="2845594" cy="1451610"/>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000000"/>
                </a:solidFill>
                <a:latin typeface="Roboto" pitchFamily="34" charset="0"/>
                <a:ea typeface="Roboto" pitchFamily="34" charset="-122"/>
                <a:cs typeface="Roboto" pitchFamily="34" charset="-120"/>
              </a:rPr>
              <a:t>XMPS generates revenue from selling paper used in the printing process.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946315"/>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000000"/>
                </a:solidFill>
                <a:latin typeface="IBM Plex Sans Medium" pitchFamily="34" charset="0"/>
                <a:ea typeface="IBM Plex Sans Medium" pitchFamily="34" charset="-122"/>
                <a:cs typeface="IBM Plex Sans Medium" pitchFamily="34" charset="-120"/>
              </a:rPr>
              <a:t>Problem Statement:</a:t>
            </a:r>
            <a:endParaRPr lang="en-US" sz="4450" dirty="0"/>
          </a:p>
        </p:txBody>
      </p:sp>
      <p:sp>
        <p:nvSpPr>
          <p:cNvPr id="3" name="Text 1"/>
          <p:cNvSpPr/>
          <p:nvPr/>
        </p:nvSpPr>
        <p:spPr>
          <a:xfrm>
            <a:off x="793790" y="3108722"/>
            <a:ext cx="13042821" cy="3174563"/>
          </a:xfrm>
          <a:prstGeom prst="rect">
            <a:avLst/>
          </a:prstGeom>
          <a:noFill/>
          <a:ln/>
        </p:spPr>
        <p:txBody>
          <a:bodyPr wrap="square" lIns="0" tIns="0" rIns="0" bIns="0" rtlCol="0" anchor="t"/>
          <a:lstStyle/>
          <a:p>
            <a:pPr algn="l" indent="0" marL="0">
              <a:lnSpc>
                <a:spcPts val="3550"/>
              </a:lnSpc>
              <a:buNone/>
            </a:pPr>
            <a:r>
              <a:rPr lang="en-US" sz="2200" b="1" dirty="0">
                <a:solidFill>
                  <a:srgbClr val="000000"/>
                </a:solidFill>
                <a:latin typeface="Roboto" pitchFamily="34" charset="0"/>
                <a:ea typeface="Roboto" pitchFamily="34" charset="-122"/>
                <a:cs typeface="Roboto" pitchFamily="34" charset="-120"/>
              </a:rPr>
              <a:t>XMPS currently uses QuickBooks &amp; Excel for accounting and warehouse management. However, the company faces challenges in accurately determining expenses for each client due to limitations in tracking costs associated with machine maintenance, consumables, and spare parts usage per client. This lack of precise expense allocation affects financial reporting, cost control, and profitability analysis. To address these challenges, Odoo will be implemented to provide a more integrated and detailed expense tracking system, ensuring better cost visibility, improved financial management, and enhanced decision-making.</a:t>
            </a:r>
            <a:endParaRPr lang="en-US" sz="2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902863"/>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000000"/>
                </a:solidFill>
                <a:latin typeface="IBM Plex Sans Medium" pitchFamily="34" charset="0"/>
                <a:ea typeface="IBM Plex Sans Medium" pitchFamily="34" charset="-122"/>
                <a:cs typeface="IBM Plex Sans Medium" pitchFamily="34" charset="-120"/>
              </a:rPr>
              <a:t>Purchase Module: </a:t>
            </a:r>
            <a:endParaRPr lang="en-US" sz="4450" dirty="0"/>
          </a:p>
        </p:txBody>
      </p:sp>
      <p:sp>
        <p:nvSpPr>
          <p:cNvPr id="3" name="Text 1"/>
          <p:cNvSpPr/>
          <p:nvPr/>
        </p:nvSpPr>
        <p:spPr>
          <a:xfrm>
            <a:off x="793790" y="417861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BM Plex Sans Medium" pitchFamily="34" charset="0"/>
                <a:ea typeface="IBM Plex Sans Medium" pitchFamily="34" charset="-122"/>
                <a:cs typeface="IBM Plex Sans Medium" pitchFamily="34" charset="-120"/>
              </a:rPr>
              <a:t>Vendors</a:t>
            </a:r>
            <a:endParaRPr lang="en-US" sz="2200" dirty="0"/>
          </a:p>
        </p:txBody>
      </p:sp>
      <p:sp>
        <p:nvSpPr>
          <p:cNvPr id="4" name="Text 2"/>
          <p:cNvSpPr/>
          <p:nvPr/>
        </p:nvSpPr>
        <p:spPr>
          <a:xfrm>
            <a:off x="4200406" y="4178617"/>
            <a:ext cx="257365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BM Plex Sans Medium" pitchFamily="34" charset="0"/>
                <a:ea typeface="IBM Plex Sans Medium" pitchFamily="34" charset="-122"/>
                <a:cs typeface="IBM Plex Sans Medium" pitchFamily="34" charset="-120"/>
              </a:rPr>
              <a:t>Products </a:t>
            </a:r>
            <a:endParaRPr lang="en-US" sz="2200" dirty="0"/>
          </a:p>
        </p:txBody>
      </p:sp>
      <p:sp>
        <p:nvSpPr>
          <p:cNvPr id="5" name="Text 3"/>
          <p:cNvSpPr/>
          <p:nvPr/>
        </p:nvSpPr>
        <p:spPr>
          <a:xfrm>
            <a:off x="4200406" y="4759762"/>
            <a:ext cx="2573655" cy="362903"/>
          </a:xfrm>
          <a:prstGeom prst="rect">
            <a:avLst/>
          </a:prstGeom>
          <a:noFill/>
          <a:ln/>
        </p:spPr>
        <p:txBody>
          <a:bodyPr wrap="none" lIns="0" tIns="0" rIns="0" bIns="0" rtlCol="0" anchor="t"/>
          <a:lstStyle/>
          <a:p>
            <a:pPr algn="l" indent="0" marL="0">
              <a:lnSpc>
                <a:spcPts val="2850"/>
              </a:lnSpc>
              <a:buNone/>
            </a:pPr>
            <a:endParaRPr lang="en-US" sz="1750" dirty="0"/>
          </a:p>
        </p:txBody>
      </p:sp>
      <p:sp>
        <p:nvSpPr>
          <p:cNvPr id="6" name="Text 4"/>
          <p:cNvSpPr/>
          <p:nvPr/>
        </p:nvSpPr>
        <p:spPr>
          <a:xfrm>
            <a:off x="7335083" y="4178617"/>
            <a:ext cx="2928342"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BM Plex Sans Medium" pitchFamily="34" charset="0"/>
                <a:ea typeface="IBM Plex Sans Medium" pitchFamily="34" charset="-122"/>
                <a:cs typeface="IBM Plex Sans Medium" pitchFamily="34" charset="-120"/>
              </a:rPr>
              <a:t>Purchase Agreements</a:t>
            </a:r>
            <a:endParaRPr lang="en-US" sz="2200" dirty="0"/>
          </a:p>
        </p:txBody>
      </p:sp>
      <p:sp>
        <p:nvSpPr>
          <p:cNvPr id="7" name="Text 5"/>
          <p:cNvSpPr/>
          <p:nvPr/>
        </p:nvSpPr>
        <p:spPr>
          <a:xfrm>
            <a:off x="11013638" y="417861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BM Plex Sans Medium" pitchFamily="34" charset="0"/>
                <a:ea typeface="IBM Plex Sans Medium" pitchFamily="34" charset="-122"/>
                <a:cs typeface="IBM Plex Sans Medium" pitchFamily="34" charset="-120"/>
              </a:rPr>
              <a:t>Units of Measure</a:t>
            </a:r>
            <a:endParaRPr lang="en-US" sz="2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634133"/>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000000"/>
                </a:solidFill>
                <a:latin typeface="IBM Plex Sans Medium" pitchFamily="34" charset="0"/>
                <a:ea typeface="IBM Plex Sans Medium" pitchFamily="34" charset="-122"/>
                <a:cs typeface="IBM Plex Sans Medium" pitchFamily="34" charset="-120"/>
              </a:rPr>
              <a:t>Inventory Module: Warehouse Management</a:t>
            </a:r>
            <a:endParaRPr lang="en-US" sz="4450" dirty="0"/>
          </a:p>
        </p:txBody>
      </p:sp>
      <p:sp>
        <p:nvSpPr>
          <p:cNvPr id="4" name="Shape 1"/>
          <p:cNvSpPr/>
          <p:nvPr/>
        </p:nvSpPr>
        <p:spPr>
          <a:xfrm>
            <a:off x="6280190" y="3391853"/>
            <a:ext cx="3664863" cy="1669852"/>
          </a:xfrm>
          <a:prstGeom prst="roundRect">
            <a:avLst>
              <a:gd name="adj" fmla="val 2038"/>
            </a:avLst>
          </a:prstGeom>
          <a:solidFill>
            <a:srgbClr val="484B51"/>
          </a:solidFill>
          <a:ln/>
        </p:spPr>
      </p:sp>
      <p:sp>
        <p:nvSpPr>
          <p:cNvPr id="5" name="Text 2"/>
          <p:cNvSpPr/>
          <p:nvPr/>
        </p:nvSpPr>
        <p:spPr>
          <a:xfrm>
            <a:off x="6507004" y="3618667"/>
            <a:ext cx="3211235" cy="708660"/>
          </a:xfrm>
          <a:prstGeom prst="rect">
            <a:avLst/>
          </a:prstGeom>
          <a:noFill/>
          <a:ln/>
        </p:spPr>
        <p:txBody>
          <a:bodyPr wrap="square" lIns="0" tIns="0" rIns="0" bIns="0" rtlCol="0" anchor="t"/>
          <a:lstStyle/>
          <a:p>
            <a:pPr algn="l" indent="0" marL="0">
              <a:lnSpc>
                <a:spcPts val="2750"/>
              </a:lnSpc>
              <a:buNone/>
            </a:pPr>
            <a:r>
              <a:rPr lang="en-US" sz="2200" dirty="0">
                <a:solidFill>
                  <a:srgbClr val="FFFFFF"/>
                </a:solidFill>
                <a:latin typeface="IBM Plex Sans Medium" pitchFamily="34" charset="0"/>
                <a:ea typeface="IBM Plex Sans Medium" pitchFamily="34" charset="-122"/>
                <a:cs typeface="IBM Plex Sans Medium" pitchFamily="34" charset="-120"/>
              </a:rPr>
              <a:t>Cairo &amp; Assiut &amp; Hospital </a:t>
            </a:r>
            <a:endParaRPr lang="en-US" sz="2200" dirty="0"/>
          </a:p>
        </p:txBody>
      </p:sp>
      <p:sp>
        <p:nvSpPr>
          <p:cNvPr id="6" name="Text 3"/>
          <p:cNvSpPr/>
          <p:nvPr/>
        </p:nvSpPr>
        <p:spPr>
          <a:xfrm>
            <a:off x="6507004" y="4463415"/>
            <a:ext cx="3211235" cy="362903"/>
          </a:xfrm>
          <a:prstGeom prst="rect">
            <a:avLst/>
          </a:prstGeom>
          <a:noFill/>
          <a:ln/>
        </p:spPr>
        <p:txBody>
          <a:bodyPr wrap="none" lIns="0" tIns="0" rIns="0" bIns="0" rtlCol="0" anchor="t"/>
          <a:lstStyle/>
          <a:p>
            <a:pPr algn="l" indent="0" marL="0">
              <a:lnSpc>
                <a:spcPts val="2850"/>
              </a:lnSpc>
              <a:buNone/>
            </a:pPr>
            <a:r>
              <a:rPr lang="en-US" sz="1750" dirty="0">
                <a:solidFill>
                  <a:srgbClr val="FFFFFF"/>
                </a:solidFill>
                <a:latin typeface="Roboto" pitchFamily="34" charset="0"/>
                <a:ea typeface="Roboto" pitchFamily="34" charset="-122"/>
                <a:cs typeface="Roboto" pitchFamily="34" charset="-120"/>
              </a:rPr>
              <a:t>Manage warehouse locations.</a:t>
            </a:r>
            <a:endParaRPr lang="en-US" sz="1750" dirty="0"/>
          </a:p>
        </p:txBody>
      </p:sp>
      <p:sp>
        <p:nvSpPr>
          <p:cNvPr id="7" name="Shape 4"/>
          <p:cNvSpPr/>
          <p:nvPr/>
        </p:nvSpPr>
        <p:spPr>
          <a:xfrm>
            <a:off x="10171867" y="3391853"/>
            <a:ext cx="3664863" cy="1669852"/>
          </a:xfrm>
          <a:prstGeom prst="roundRect">
            <a:avLst>
              <a:gd name="adj" fmla="val 2038"/>
            </a:avLst>
          </a:prstGeom>
          <a:solidFill>
            <a:srgbClr val="484B51"/>
          </a:solidFill>
          <a:ln/>
        </p:spPr>
      </p:sp>
      <p:sp>
        <p:nvSpPr>
          <p:cNvPr id="8" name="Text 5"/>
          <p:cNvSpPr/>
          <p:nvPr/>
        </p:nvSpPr>
        <p:spPr>
          <a:xfrm>
            <a:off x="10398681" y="361866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IBM Plex Sans Medium" pitchFamily="34" charset="0"/>
                <a:ea typeface="IBM Plex Sans Medium" pitchFamily="34" charset="-122"/>
                <a:cs typeface="IBM Plex Sans Medium" pitchFamily="34" charset="-120"/>
              </a:rPr>
              <a:t>Warehouse </a:t>
            </a:r>
            <a:endParaRPr lang="en-US" sz="2200" dirty="0"/>
          </a:p>
        </p:txBody>
      </p:sp>
      <p:sp>
        <p:nvSpPr>
          <p:cNvPr id="9" name="Text 6"/>
          <p:cNvSpPr/>
          <p:nvPr/>
        </p:nvSpPr>
        <p:spPr>
          <a:xfrm>
            <a:off x="10398681" y="4109085"/>
            <a:ext cx="3211235" cy="725805"/>
          </a:xfrm>
          <a:prstGeom prst="rect">
            <a:avLst/>
          </a:prstGeom>
          <a:noFill/>
          <a:ln/>
        </p:spPr>
        <p:txBody>
          <a:bodyPr wrap="square" lIns="0" tIns="0" rIns="0" bIns="0" rtlCol="0" anchor="t"/>
          <a:lstStyle/>
          <a:p>
            <a:pPr algn="l" indent="0" marL="0">
              <a:lnSpc>
                <a:spcPts val="2850"/>
              </a:lnSpc>
              <a:buNone/>
            </a:pPr>
            <a:r>
              <a:rPr lang="en-US" sz="1750" dirty="0">
                <a:solidFill>
                  <a:srgbClr val="FFFFFF"/>
                </a:solidFill>
                <a:latin typeface="Roboto" pitchFamily="34" charset="0"/>
                <a:ea typeface="Roboto" pitchFamily="34" charset="-122"/>
                <a:cs typeface="Roboto" pitchFamily="34" charset="-120"/>
              </a:rPr>
              <a:t>Film, printers, spare parts, toners &amp; Hospital </a:t>
            </a:r>
            <a:endParaRPr lang="en-US" sz="1750" dirty="0"/>
          </a:p>
        </p:txBody>
      </p:sp>
      <p:sp>
        <p:nvSpPr>
          <p:cNvPr id="10" name="Shape 7"/>
          <p:cNvSpPr/>
          <p:nvPr/>
        </p:nvSpPr>
        <p:spPr>
          <a:xfrm>
            <a:off x="6280190" y="5288518"/>
            <a:ext cx="7556421" cy="1306949"/>
          </a:xfrm>
          <a:prstGeom prst="roundRect">
            <a:avLst>
              <a:gd name="adj" fmla="val 2603"/>
            </a:avLst>
          </a:prstGeom>
          <a:solidFill>
            <a:srgbClr val="484B51"/>
          </a:solidFill>
          <a:ln/>
        </p:spPr>
      </p:sp>
      <p:sp>
        <p:nvSpPr>
          <p:cNvPr id="11" name="Text 8"/>
          <p:cNvSpPr/>
          <p:nvPr/>
        </p:nvSpPr>
        <p:spPr>
          <a:xfrm>
            <a:off x="6507004" y="551533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IBM Plex Sans Medium" pitchFamily="34" charset="0"/>
                <a:ea typeface="IBM Plex Sans Medium" pitchFamily="34" charset="-122"/>
                <a:cs typeface="IBM Plex Sans Medium" pitchFamily="34" charset="-120"/>
              </a:rPr>
              <a:t>Putaway Rules</a:t>
            </a:r>
            <a:endParaRPr lang="en-US" sz="2200" dirty="0"/>
          </a:p>
        </p:txBody>
      </p:sp>
      <p:sp>
        <p:nvSpPr>
          <p:cNvPr id="12" name="Text 9"/>
          <p:cNvSpPr/>
          <p:nvPr/>
        </p:nvSpPr>
        <p:spPr>
          <a:xfrm>
            <a:off x="6507004" y="6005751"/>
            <a:ext cx="7102793" cy="362903"/>
          </a:xfrm>
          <a:prstGeom prst="rect">
            <a:avLst/>
          </a:prstGeom>
          <a:noFill/>
          <a:ln/>
        </p:spPr>
        <p:txBody>
          <a:bodyPr wrap="none" lIns="0" tIns="0" rIns="0" bIns="0" rtlCol="0" anchor="t"/>
          <a:lstStyle/>
          <a:p>
            <a:pPr algn="l" indent="0" marL="0">
              <a:lnSpc>
                <a:spcPts val="2850"/>
              </a:lnSpc>
              <a:buNone/>
            </a:pPr>
            <a:r>
              <a:rPr lang="en-US" sz="1750" dirty="0">
                <a:solidFill>
                  <a:srgbClr val="FFFFFF"/>
                </a:solidFill>
                <a:latin typeface="Roboto" pitchFamily="34" charset="0"/>
                <a:ea typeface="Roboto" pitchFamily="34" charset="-122"/>
                <a:cs typeface="Roboto" pitchFamily="34" charset="-120"/>
              </a:rPr>
              <a:t>Efficient stock placement.</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2219"/>
          </a:xfrm>
          <a:prstGeom prst="rect">
            <a:avLst/>
          </a:prstGeom>
        </p:spPr>
      </p:pic>
      <p:sp>
        <p:nvSpPr>
          <p:cNvPr id="3" name="Text 0"/>
          <p:cNvSpPr/>
          <p:nvPr/>
        </p:nvSpPr>
        <p:spPr>
          <a:xfrm>
            <a:off x="6152555" y="523399"/>
            <a:ext cx="7811691" cy="1189673"/>
          </a:xfrm>
          <a:prstGeom prst="rect">
            <a:avLst/>
          </a:prstGeom>
          <a:noFill/>
          <a:ln/>
        </p:spPr>
        <p:txBody>
          <a:bodyPr wrap="square" lIns="0" tIns="0" rIns="0" bIns="0" rtlCol="0" anchor="t"/>
          <a:lstStyle/>
          <a:p>
            <a:pPr algn="l" indent="0" marL="0">
              <a:lnSpc>
                <a:spcPts val="4650"/>
              </a:lnSpc>
              <a:buNone/>
            </a:pPr>
            <a:r>
              <a:rPr lang="en-US" sz="3700" dirty="0">
                <a:solidFill>
                  <a:srgbClr val="000000"/>
                </a:solidFill>
                <a:latin typeface="IBM Plex Sans Medium" pitchFamily="34" charset="0"/>
                <a:ea typeface="IBM Plex Sans Medium" pitchFamily="34" charset="-122"/>
                <a:cs typeface="IBM Plex Sans Medium" pitchFamily="34" charset="-120"/>
              </a:rPr>
              <a:t>Inventory: Virtual Locations &amp; Product Categories</a:t>
            </a:r>
            <a:endParaRPr lang="en-US" sz="3700" dirty="0"/>
          </a:p>
        </p:txBody>
      </p:sp>
      <p:pic>
        <p:nvPicPr>
          <p:cNvPr id="4" name="Image 1" descr="preencoded.png">    </p:cNvPr>
          <p:cNvPicPr>
            <a:picLocks noChangeAspect="1"/>
          </p:cNvPicPr>
          <p:nvPr/>
        </p:nvPicPr>
        <p:blipFill>
          <a:blip r:embed="rId2"/>
          <a:stretch>
            <a:fillRect/>
          </a:stretch>
        </p:blipFill>
        <p:spPr>
          <a:xfrm>
            <a:off x="6152555" y="1998583"/>
            <a:ext cx="951667" cy="1142048"/>
          </a:xfrm>
          <a:prstGeom prst="rect">
            <a:avLst/>
          </a:prstGeom>
        </p:spPr>
      </p:pic>
      <p:sp>
        <p:nvSpPr>
          <p:cNvPr id="5" name="Text 1"/>
          <p:cNvSpPr/>
          <p:nvPr/>
        </p:nvSpPr>
        <p:spPr>
          <a:xfrm>
            <a:off x="7389733" y="2188845"/>
            <a:ext cx="2379226" cy="297299"/>
          </a:xfrm>
          <a:prstGeom prst="rect">
            <a:avLst/>
          </a:prstGeom>
          <a:noFill/>
          <a:ln/>
        </p:spPr>
        <p:txBody>
          <a:bodyPr wrap="none" lIns="0" tIns="0" rIns="0" bIns="0" rtlCol="0" anchor="t"/>
          <a:lstStyle/>
          <a:p>
            <a:pPr algn="l" indent="0" marL="0">
              <a:lnSpc>
                <a:spcPts val="2300"/>
              </a:lnSpc>
              <a:buNone/>
            </a:pPr>
            <a:r>
              <a:rPr lang="en-US" sz="1850" dirty="0">
                <a:solidFill>
                  <a:srgbClr val="000000"/>
                </a:solidFill>
                <a:latin typeface="IBM Plex Sans Medium" pitchFamily="34" charset="0"/>
                <a:ea typeface="IBM Plex Sans Medium" pitchFamily="34" charset="-122"/>
                <a:cs typeface="IBM Plex Sans Medium" pitchFamily="34" charset="-120"/>
              </a:rPr>
              <a:t>Maintenance Account</a:t>
            </a:r>
            <a:endParaRPr lang="en-US" sz="1850" dirty="0"/>
          </a:p>
        </p:txBody>
      </p:sp>
      <p:sp>
        <p:nvSpPr>
          <p:cNvPr id="6" name="Text 2"/>
          <p:cNvSpPr/>
          <p:nvPr/>
        </p:nvSpPr>
        <p:spPr>
          <a:xfrm>
            <a:off x="7389733" y="2600325"/>
            <a:ext cx="6574512" cy="304562"/>
          </a:xfrm>
          <a:prstGeom prst="rect">
            <a:avLst/>
          </a:prstGeom>
          <a:noFill/>
          <a:ln/>
        </p:spPr>
        <p:txBody>
          <a:bodyPr wrap="none" lIns="0" tIns="0" rIns="0" bIns="0" rtlCol="0" anchor="t"/>
          <a:lstStyle/>
          <a:p>
            <a:pPr algn="l" indent="0" marL="0">
              <a:lnSpc>
                <a:spcPts val="2350"/>
              </a:lnSpc>
              <a:buNone/>
            </a:pPr>
            <a:r>
              <a:rPr lang="en-US" sz="1450" dirty="0">
                <a:solidFill>
                  <a:srgbClr val="000000"/>
                </a:solidFill>
                <a:latin typeface="Roboto" pitchFamily="34" charset="0"/>
                <a:ea typeface="Roboto" pitchFamily="34" charset="-122"/>
                <a:cs typeface="Roboto" pitchFamily="34" charset="-120"/>
              </a:rPr>
              <a:t>Spare parts &amp; toner tracking.</a:t>
            </a:r>
            <a:endParaRPr lang="en-US" sz="1450" dirty="0"/>
          </a:p>
        </p:txBody>
      </p:sp>
      <p:pic>
        <p:nvPicPr>
          <p:cNvPr id="7" name="Image 2" descr="preencoded.png">    </p:cNvPr>
          <p:cNvPicPr>
            <a:picLocks noChangeAspect="1"/>
          </p:cNvPicPr>
          <p:nvPr/>
        </p:nvPicPr>
        <p:blipFill>
          <a:blip r:embed="rId3"/>
          <a:stretch>
            <a:fillRect/>
          </a:stretch>
        </p:blipFill>
        <p:spPr>
          <a:xfrm>
            <a:off x="6152555" y="3140631"/>
            <a:ext cx="951667" cy="1142048"/>
          </a:xfrm>
          <a:prstGeom prst="rect">
            <a:avLst/>
          </a:prstGeom>
        </p:spPr>
      </p:pic>
      <p:sp>
        <p:nvSpPr>
          <p:cNvPr id="8" name="Text 3"/>
          <p:cNvSpPr/>
          <p:nvPr/>
        </p:nvSpPr>
        <p:spPr>
          <a:xfrm>
            <a:off x="7389733" y="3330893"/>
            <a:ext cx="2379226" cy="297299"/>
          </a:xfrm>
          <a:prstGeom prst="rect">
            <a:avLst/>
          </a:prstGeom>
          <a:noFill/>
          <a:ln/>
        </p:spPr>
        <p:txBody>
          <a:bodyPr wrap="none" lIns="0" tIns="0" rIns="0" bIns="0" rtlCol="0" anchor="t"/>
          <a:lstStyle/>
          <a:p>
            <a:pPr algn="l" indent="0" marL="0">
              <a:lnSpc>
                <a:spcPts val="2300"/>
              </a:lnSpc>
              <a:buNone/>
            </a:pPr>
            <a:r>
              <a:rPr lang="en-US" sz="1850" dirty="0">
                <a:solidFill>
                  <a:srgbClr val="000000"/>
                </a:solidFill>
                <a:latin typeface="IBM Plex Sans Medium" pitchFamily="34" charset="0"/>
                <a:ea typeface="IBM Plex Sans Medium" pitchFamily="34" charset="-122"/>
                <a:cs typeface="IBM Plex Sans Medium" pitchFamily="34" charset="-120"/>
              </a:rPr>
              <a:t>Printer Renewal</a:t>
            </a:r>
            <a:endParaRPr lang="en-US" sz="1850" dirty="0"/>
          </a:p>
        </p:txBody>
      </p:sp>
      <p:sp>
        <p:nvSpPr>
          <p:cNvPr id="9" name="Text 4"/>
          <p:cNvSpPr/>
          <p:nvPr/>
        </p:nvSpPr>
        <p:spPr>
          <a:xfrm>
            <a:off x="7389733" y="3742373"/>
            <a:ext cx="6574512" cy="304562"/>
          </a:xfrm>
          <a:prstGeom prst="rect">
            <a:avLst/>
          </a:prstGeom>
          <a:noFill/>
          <a:ln/>
        </p:spPr>
        <p:txBody>
          <a:bodyPr wrap="none" lIns="0" tIns="0" rIns="0" bIns="0" rtlCol="0" anchor="t"/>
          <a:lstStyle/>
          <a:p>
            <a:pPr algn="l" indent="0" marL="0">
              <a:lnSpc>
                <a:spcPts val="2350"/>
              </a:lnSpc>
              <a:buNone/>
            </a:pPr>
            <a:r>
              <a:rPr lang="en-US" sz="1450" dirty="0">
                <a:solidFill>
                  <a:srgbClr val="000000"/>
                </a:solidFill>
                <a:latin typeface="Roboto" pitchFamily="34" charset="0"/>
                <a:ea typeface="Roboto" pitchFamily="34" charset="-122"/>
                <a:cs typeface="Roboto" pitchFamily="34" charset="-120"/>
              </a:rPr>
              <a:t>Renewal of depreciated assets.</a:t>
            </a:r>
            <a:endParaRPr lang="en-US" sz="1450" dirty="0"/>
          </a:p>
        </p:txBody>
      </p:sp>
      <p:pic>
        <p:nvPicPr>
          <p:cNvPr id="10" name="Image 3" descr="preencoded.png">    </p:cNvPr>
          <p:cNvPicPr>
            <a:picLocks noChangeAspect="1"/>
          </p:cNvPicPr>
          <p:nvPr/>
        </p:nvPicPr>
        <p:blipFill>
          <a:blip r:embed="rId4"/>
          <a:stretch>
            <a:fillRect/>
          </a:stretch>
        </p:blipFill>
        <p:spPr>
          <a:xfrm>
            <a:off x="6152555" y="4282678"/>
            <a:ext cx="951667" cy="1142048"/>
          </a:xfrm>
          <a:prstGeom prst="rect">
            <a:avLst/>
          </a:prstGeom>
        </p:spPr>
      </p:pic>
      <p:sp>
        <p:nvSpPr>
          <p:cNvPr id="11" name="Text 5"/>
          <p:cNvSpPr/>
          <p:nvPr/>
        </p:nvSpPr>
        <p:spPr>
          <a:xfrm>
            <a:off x="7389733" y="4472940"/>
            <a:ext cx="2379226" cy="297299"/>
          </a:xfrm>
          <a:prstGeom prst="rect">
            <a:avLst/>
          </a:prstGeom>
          <a:noFill/>
          <a:ln/>
        </p:spPr>
        <p:txBody>
          <a:bodyPr wrap="none" lIns="0" tIns="0" rIns="0" bIns="0" rtlCol="0" anchor="t"/>
          <a:lstStyle/>
          <a:p>
            <a:pPr algn="l" indent="0" marL="0">
              <a:lnSpc>
                <a:spcPts val="2300"/>
              </a:lnSpc>
              <a:buNone/>
            </a:pPr>
            <a:r>
              <a:rPr lang="en-US" sz="1850" dirty="0">
                <a:solidFill>
                  <a:srgbClr val="000000"/>
                </a:solidFill>
                <a:latin typeface="IBM Plex Sans Medium" pitchFamily="34" charset="0"/>
                <a:ea typeface="IBM Plex Sans Medium" pitchFamily="34" charset="-122"/>
                <a:cs typeface="IBM Plex Sans Medium" pitchFamily="34" charset="-120"/>
              </a:rPr>
              <a:t>Categories</a:t>
            </a:r>
            <a:endParaRPr lang="en-US" sz="1850" dirty="0"/>
          </a:p>
        </p:txBody>
      </p:sp>
      <p:sp>
        <p:nvSpPr>
          <p:cNvPr id="12" name="Text 6"/>
          <p:cNvSpPr/>
          <p:nvPr/>
        </p:nvSpPr>
        <p:spPr>
          <a:xfrm>
            <a:off x="7389733" y="4884420"/>
            <a:ext cx="6574512" cy="304562"/>
          </a:xfrm>
          <a:prstGeom prst="rect">
            <a:avLst/>
          </a:prstGeom>
          <a:noFill/>
          <a:ln/>
        </p:spPr>
        <p:txBody>
          <a:bodyPr wrap="none" lIns="0" tIns="0" rIns="0" bIns="0" rtlCol="0" anchor="t"/>
          <a:lstStyle/>
          <a:p>
            <a:pPr algn="l" indent="0" marL="0">
              <a:lnSpc>
                <a:spcPts val="2350"/>
              </a:lnSpc>
              <a:buNone/>
            </a:pPr>
            <a:r>
              <a:rPr lang="en-US" sz="1450" dirty="0">
                <a:solidFill>
                  <a:srgbClr val="000000"/>
                </a:solidFill>
                <a:latin typeface="Roboto" pitchFamily="34" charset="0"/>
                <a:ea typeface="Roboto" pitchFamily="34" charset="-122"/>
                <a:cs typeface="Roboto" pitchFamily="34" charset="-120"/>
              </a:rPr>
              <a:t>Film, Printers, Spares, Toner.</a:t>
            </a:r>
            <a:endParaRPr lang="en-US" sz="1450" dirty="0"/>
          </a:p>
        </p:txBody>
      </p:sp>
      <p:pic>
        <p:nvPicPr>
          <p:cNvPr id="13" name="Image 4" descr="preencoded.png">    </p:cNvPr>
          <p:cNvPicPr>
            <a:picLocks noChangeAspect="1"/>
          </p:cNvPicPr>
          <p:nvPr/>
        </p:nvPicPr>
        <p:blipFill>
          <a:blip r:embed="rId5"/>
          <a:stretch>
            <a:fillRect/>
          </a:stretch>
        </p:blipFill>
        <p:spPr>
          <a:xfrm>
            <a:off x="6152555" y="5424726"/>
            <a:ext cx="951667" cy="1142048"/>
          </a:xfrm>
          <a:prstGeom prst="rect">
            <a:avLst/>
          </a:prstGeom>
        </p:spPr>
      </p:pic>
      <p:sp>
        <p:nvSpPr>
          <p:cNvPr id="14" name="Text 7"/>
          <p:cNvSpPr/>
          <p:nvPr/>
        </p:nvSpPr>
        <p:spPr>
          <a:xfrm>
            <a:off x="7389733" y="5614988"/>
            <a:ext cx="2547104" cy="297299"/>
          </a:xfrm>
          <a:prstGeom prst="rect">
            <a:avLst/>
          </a:prstGeom>
          <a:noFill/>
          <a:ln/>
        </p:spPr>
        <p:txBody>
          <a:bodyPr wrap="none" lIns="0" tIns="0" rIns="0" bIns="0" rtlCol="0" anchor="t"/>
          <a:lstStyle/>
          <a:p>
            <a:pPr algn="l" indent="0" marL="0">
              <a:lnSpc>
                <a:spcPts val="2300"/>
              </a:lnSpc>
              <a:buNone/>
            </a:pPr>
            <a:r>
              <a:rPr lang="en-US" sz="1850" dirty="0">
                <a:solidFill>
                  <a:srgbClr val="000000"/>
                </a:solidFill>
                <a:latin typeface="IBM Plex Sans Medium" pitchFamily="34" charset="0"/>
                <a:ea typeface="IBM Plex Sans Medium" pitchFamily="34" charset="-122"/>
                <a:cs typeface="IBM Plex Sans Medium" pitchFamily="34" charset="-120"/>
              </a:rPr>
              <a:t>Tracking serial number </a:t>
            </a:r>
            <a:endParaRPr lang="en-US" sz="1850" dirty="0"/>
          </a:p>
        </p:txBody>
      </p:sp>
      <p:sp>
        <p:nvSpPr>
          <p:cNvPr id="15" name="Text 8"/>
          <p:cNvSpPr/>
          <p:nvPr/>
        </p:nvSpPr>
        <p:spPr>
          <a:xfrm>
            <a:off x="7389733" y="6026468"/>
            <a:ext cx="6574512" cy="304562"/>
          </a:xfrm>
          <a:prstGeom prst="rect">
            <a:avLst/>
          </a:prstGeom>
          <a:noFill/>
          <a:ln/>
        </p:spPr>
        <p:txBody>
          <a:bodyPr wrap="none" lIns="0" tIns="0" rIns="0" bIns="0" rtlCol="0" anchor="t"/>
          <a:lstStyle/>
          <a:p>
            <a:pPr algn="l" indent="0" marL="0">
              <a:lnSpc>
                <a:spcPts val="2350"/>
              </a:lnSpc>
              <a:buNone/>
            </a:pPr>
            <a:r>
              <a:rPr lang="en-US" sz="1450" dirty="0">
                <a:solidFill>
                  <a:srgbClr val="000000"/>
                </a:solidFill>
                <a:latin typeface="Roboto" pitchFamily="34" charset="0"/>
                <a:ea typeface="Roboto" pitchFamily="34" charset="-122"/>
                <a:cs typeface="Roboto" pitchFamily="34" charset="-120"/>
              </a:rPr>
              <a:t>For printers </a:t>
            </a:r>
            <a:endParaRPr lang="en-US" sz="1450" dirty="0"/>
          </a:p>
        </p:txBody>
      </p:sp>
      <p:pic>
        <p:nvPicPr>
          <p:cNvPr id="16" name="Image 5" descr="preencoded.png">    </p:cNvPr>
          <p:cNvPicPr>
            <a:picLocks noChangeAspect="1"/>
          </p:cNvPicPr>
          <p:nvPr/>
        </p:nvPicPr>
        <p:blipFill>
          <a:blip r:embed="rId6"/>
          <a:stretch>
            <a:fillRect/>
          </a:stretch>
        </p:blipFill>
        <p:spPr>
          <a:xfrm>
            <a:off x="6152555" y="6566773"/>
            <a:ext cx="951667" cy="1142048"/>
          </a:xfrm>
          <a:prstGeom prst="rect">
            <a:avLst/>
          </a:prstGeom>
        </p:spPr>
      </p:pic>
      <p:sp>
        <p:nvSpPr>
          <p:cNvPr id="17" name="Text 9"/>
          <p:cNvSpPr/>
          <p:nvPr/>
        </p:nvSpPr>
        <p:spPr>
          <a:xfrm>
            <a:off x="7389733" y="6757035"/>
            <a:ext cx="2379226" cy="297299"/>
          </a:xfrm>
          <a:prstGeom prst="rect">
            <a:avLst/>
          </a:prstGeom>
          <a:noFill/>
          <a:ln/>
        </p:spPr>
        <p:txBody>
          <a:bodyPr wrap="none" lIns="0" tIns="0" rIns="0" bIns="0" rtlCol="0" anchor="t"/>
          <a:lstStyle/>
          <a:p>
            <a:pPr algn="l" indent="0" marL="0">
              <a:lnSpc>
                <a:spcPts val="2300"/>
              </a:lnSpc>
              <a:buNone/>
            </a:pPr>
            <a:r>
              <a:rPr lang="en-US" sz="1850" dirty="0">
                <a:solidFill>
                  <a:srgbClr val="000000"/>
                </a:solidFill>
                <a:latin typeface="IBM Plex Sans Medium" pitchFamily="34" charset="0"/>
                <a:ea typeface="IBM Plex Sans Medium" pitchFamily="34" charset="-122"/>
                <a:cs typeface="IBM Plex Sans Medium" pitchFamily="34" charset="-120"/>
              </a:rPr>
              <a:t>Product Packagings</a:t>
            </a:r>
            <a:endParaRPr lang="en-US" sz="1850" dirty="0"/>
          </a:p>
        </p:txBody>
      </p:sp>
      <p:sp>
        <p:nvSpPr>
          <p:cNvPr id="18" name="Text 10"/>
          <p:cNvSpPr/>
          <p:nvPr/>
        </p:nvSpPr>
        <p:spPr>
          <a:xfrm>
            <a:off x="7389733" y="7168515"/>
            <a:ext cx="6574512" cy="304562"/>
          </a:xfrm>
          <a:prstGeom prst="rect">
            <a:avLst/>
          </a:prstGeom>
          <a:noFill/>
          <a:ln/>
        </p:spPr>
        <p:txBody>
          <a:bodyPr wrap="none" lIns="0" tIns="0" rIns="0" bIns="0" rtlCol="0" anchor="t"/>
          <a:lstStyle/>
          <a:p>
            <a:pPr algn="l" indent="0" marL="0">
              <a:lnSpc>
                <a:spcPts val="2350"/>
              </a:lnSpc>
              <a:buNone/>
            </a:pP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014061"/>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000000"/>
                </a:solidFill>
                <a:latin typeface="IBM Plex Sans Medium" pitchFamily="34" charset="0"/>
                <a:ea typeface="IBM Plex Sans Medium" pitchFamily="34" charset="-122"/>
                <a:cs typeface="IBM Plex Sans Medium" pitchFamily="34" charset="-120"/>
              </a:rPr>
              <a:t>Expenses &amp; Employee Management</a:t>
            </a:r>
            <a:endParaRPr lang="en-US" sz="4450" dirty="0"/>
          </a:p>
        </p:txBody>
      </p:sp>
      <p:sp>
        <p:nvSpPr>
          <p:cNvPr id="4" name="Shape 1"/>
          <p:cNvSpPr/>
          <p:nvPr/>
        </p:nvSpPr>
        <p:spPr>
          <a:xfrm>
            <a:off x="6280190" y="4026932"/>
            <a:ext cx="510302" cy="510302"/>
          </a:xfrm>
          <a:prstGeom prst="roundRect">
            <a:avLst>
              <a:gd name="adj" fmla="val 6667"/>
            </a:avLst>
          </a:prstGeom>
          <a:solidFill>
            <a:srgbClr val="484B51"/>
          </a:solidFill>
          <a:ln/>
        </p:spPr>
      </p:sp>
      <p:pic>
        <p:nvPicPr>
          <p:cNvPr id="5" name="Image 1" descr="preencoded.png">    </p:cNvPr>
          <p:cNvPicPr>
            <a:picLocks noChangeAspect="1"/>
          </p:cNvPicPr>
          <p:nvPr/>
        </p:nvPicPr>
        <p:blipFill>
          <a:blip r:embed="rId2"/>
          <a:stretch>
            <a:fillRect/>
          </a:stretch>
        </p:blipFill>
        <p:spPr>
          <a:xfrm>
            <a:off x="6365260" y="4069437"/>
            <a:ext cx="340162" cy="425291"/>
          </a:xfrm>
          <a:prstGeom prst="rect">
            <a:avLst/>
          </a:prstGeom>
        </p:spPr>
      </p:pic>
      <p:sp>
        <p:nvSpPr>
          <p:cNvPr id="6" name="Text 2"/>
          <p:cNvSpPr/>
          <p:nvPr/>
        </p:nvSpPr>
        <p:spPr>
          <a:xfrm>
            <a:off x="7017306" y="402693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000000"/>
                </a:solidFill>
                <a:latin typeface="IBM Plex Sans Medium" pitchFamily="34" charset="0"/>
                <a:ea typeface="IBM Plex Sans Medium" pitchFamily="34" charset="-122"/>
                <a:cs typeface="IBM Plex Sans Medium" pitchFamily="34" charset="-120"/>
              </a:rPr>
              <a:t>Expense Category</a:t>
            </a:r>
            <a:endParaRPr lang="en-US" sz="2200" dirty="0"/>
          </a:p>
        </p:txBody>
      </p:sp>
      <p:sp>
        <p:nvSpPr>
          <p:cNvPr id="7" name="Text 3"/>
          <p:cNvSpPr/>
          <p:nvPr/>
        </p:nvSpPr>
        <p:spPr>
          <a:xfrm>
            <a:off x="7017306" y="4517350"/>
            <a:ext cx="2927747"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Roboto" pitchFamily="34" charset="0"/>
                <a:ea typeface="Roboto" pitchFamily="34" charset="-122"/>
                <a:cs typeface="Roboto" pitchFamily="34" charset="-120"/>
              </a:rPr>
              <a:t>Technician Visits.</a:t>
            </a:r>
            <a:endParaRPr lang="en-US" sz="1750" dirty="0"/>
          </a:p>
        </p:txBody>
      </p:sp>
      <p:sp>
        <p:nvSpPr>
          <p:cNvPr id="8" name="Shape 4"/>
          <p:cNvSpPr/>
          <p:nvPr/>
        </p:nvSpPr>
        <p:spPr>
          <a:xfrm>
            <a:off x="10171867" y="4026932"/>
            <a:ext cx="510302" cy="510302"/>
          </a:xfrm>
          <a:prstGeom prst="roundRect">
            <a:avLst>
              <a:gd name="adj" fmla="val 6667"/>
            </a:avLst>
          </a:prstGeom>
          <a:solidFill>
            <a:srgbClr val="484B51"/>
          </a:solidFill>
          <a:ln/>
        </p:spPr>
      </p:sp>
      <p:pic>
        <p:nvPicPr>
          <p:cNvPr id="9" name="Image 2" descr="preencoded.png">    </p:cNvPr>
          <p:cNvPicPr>
            <a:picLocks noChangeAspect="1"/>
          </p:cNvPicPr>
          <p:nvPr/>
        </p:nvPicPr>
        <p:blipFill>
          <a:blip r:embed="rId3"/>
          <a:stretch>
            <a:fillRect/>
          </a:stretch>
        </p:blipFill>
        <p:spPr>
          <a:xfrm>
            <a:off x="10256937" y="4069437"/>
            <a:ext cx="340162" cy="425291"/>
          </a:xfrm>
          <a:prstGeom prst="rect">
            <a:avLst/>
          </a:prstGeom>
        </p:spPr>
      </p:pic>
      <p:sp>
        <p:nvSpPr>
          <p:cNvPr id="10" name="Text 5"/>
          <p:cNvSpPr/>
          <p:nvPr/>
        </p:nvSpPr>
        <p:spPr>
          <a:xfrm>
            <a:off x="10908983" y="402693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000000"/>
                </a:solidFill>
                <a:latin typeface="IBM Plex Sans Medium" pitchFamily="34" charset="0"/>
                <a:ea typeface="IBM Plex Sans Medium" pitchFamily="34" charset="-122"/>
                <a:cs typeface="IBM Plex Sans Medium" pitchFamily="34" charset="-120"/>
              </a:rPr>
              <a:t>Employee Creation</a:t>
            </a:r>
            <a:endParaRPr lang="en-US" sz="2200" dirty="0"/>
          </a:p>
        </p:txBody>
      </p:sp>
      <p:sp>
        <p:nvSpPr>
          <p:cNvPr id="11" name="Text 6"/>
          <p:cNvSpPr/>
          <p:nvPr/>
        </p:nvSpPr>
        <p:spPr>
          <a:xfrm>
            <a:off x="10908983" y="4517350"/>
            <a:ext cx="2927747"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Roboto" pitchFamily="34" charset="0"/>
                <a:ea typeface="Roboto" pitchFamily="34" charset="-122"/>
                <a:cs typeface="Roboto" pitchFamily="34" charset="-120"/>
              </a:rPr>
              <a:t>Technician profiles.</a:t>
            </a:r>
            <a:endParaRPr lang="en-US" sz="1750" dirty="0"/>
          </a:p>
        </p:txBody>
      </p:sp>
      <p:sp>
        <p:nvSpPr>
          <p:cNvPr id="12" name="Shape 7"/>
          <p:cNvSpPr/>
          <p:nvPr/>
        </p:nvSpPr>
        <p:spPr>
          <a:xfrm>
            <a:off x="6280190" y="5362218"/>
            <a:ext cx="510302" cy="510302"/>
          </a:xfrm>
          <a:prstGeom prst="roundRect">
            <a:avLst>
              <a:gd name="adj" fmla="val 6667"/>
            </a:avLst>
          </a:prstGeom>
          <a:solidFill>
            <a:srgbClr val="484B51"/>
          </a:solidFill>
          <a:ln/>
        </p:spPr>
      </p:sp>
      <p:pic>
        <p:nvPicPr>
          <p:cNvPr id="13" name="Image 3" descr="preencoded.png">    </p:cNvPr>
          <p:cNvPicPr>
            <a:picLocks noChangeAspect="1"/>
          </p:cNvPicPr>
          <p:nvPr/>
        </p:nvPicPr>
        <p:blipFill>
          <a:blip r:embed="rId4"/>
          <a:stretch>
            <a:fillRect/>
          </a:stretch>
        </p:blipFill>
        <p:spPr>
          <a:xfrm>
            <a:off x="6365260" y="5404723"/>
            <a:ext cx="340162" cy="425291"/>
          </a:xfrm>
          <a:prstGeom prst="rect">
            <a:avLst/>
          </a:prstGeom>
        </p:spPr>
      </p:pic>
      <p:sp>
        <p:nvSpPr>
          <p:cNvPr id="14" name="Text 8"/>
          <p:cNvSpPr/>
          <p:nvPr/>
        </p:nvSpPr>
        <p:spPr>
          <a:xfrm>
            <a:off x="7017306" y="536221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000000"/>
                </a:solidFill>
                <a:latin typeface="IBM Plex Sans Medium" pitchFamily="34" charset="0"/>
                <a:ea typeface="IBM Plex Sans Medium" pitchFamily="34" charset="-122"/>
                <a:cs typeface="IBM Plex Sans Medium" pitchFamily="34" charset="-120"/>
              </a:rPr>
              <a:t>Project Assignment</a:t>
            </a:r>
            <a:endParaRPr lang="en-US" sz="2200" dirty="0"/>
          </a:p>
        </p:txBody>
      </p:sp>
      <p:sp>
        <p:nvSpPr>
          <p:cNvPr id="15" name="Text 9"/>
          <p:cNvSpPr/>
          <p:nvPr/>
        </p:nvSpPr>
        <p:spPr>
          <a:xfrm>
            <a:off x="7017306" y="5852636"/>
            <a:ext cx="6819305"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Roboto" pitchFamily="34" charset="0"/>
                <a:ea typeface="Roboto" pitchFamily="34" charset="-122"/>
                <a:cs typeface="Roboto" pitchFamily="34" charset="-120"/>
              </a:rPr>
              <a:t>Task tracking.</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998815"/>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000000"/>
                </a:solidFill>
                <a:latin typeface="IBM Plex Sans Medium" pitchFamily="34" charset="0"/>
                <a:ea typeface="IBM Plex Sans Medium" pitchFamily="34" charset="-122"/>
                <a:cs typeface="IBM Plex Sans Medium" pitchFamily="34" charset="-120"/>
              </a:rPr>
              <a:t>Accounting: </a:t>
            </a:r>
            <a:endParaRPr lang="en-US" sz="4450" dirty="0"/>
          </a:p>
        </p:txBody>
      </p:sp>
      <p:sp>
        <p:nvSpPr>
          <p:cNvPr id="3" name="Text 1"/>
          <p:cNvSpPr/>
          <p:nvPr/>
        </p:nvSpPr>
        <p:spPr>
          <a:xfrm>
            <a:off x="1857256" y="2514005"/>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000000"/>
                </a:solidFill>
                <a:latin typeface="IBM Plex Sans Medium" pitchFamily="34" charset="0"/>
                <a:ea typeface="IBM Plex Sans Medium" pitchFamily="34" charset="-122"/>
                <a:cs typeface="IBM Plex Sans Medium" pitchFamily="34" charset="-120"/>
              </a:rPr>
              <a:t>· Anglo Saxon</a:t>
            </a:r>
            <a:endParaRPr lang="en-US" sz="2200" dirty="0"/>
          </a:p>
        </p:txBody>
      </p:sp>
      <p:pic>
        <p:nvPicPr>
          <p:cNvPr id="4" name="Image 0" descr="preencoded.png">    </p:cNvPr>
          <p:cNvPicPr>
            <a:picLocks noChangeAspect="1"/>
          </p:cNvPicPr>
          <p:nvPr/>
        </p:nvPicPr>
        <p:blipFill>
          <a:blip r:embed="rId1"/>
          <a:stretch>
            <a:fillRect/>
          </a:stretch>
        </p:blipFill>
        <p:spPr>
          <a:xfrm>
            <a:off x="5032653" y="2047756"/>
            <a:ext cx="4564975" cy="4564975"/>
          </a:xfrm>
          <a:prstGeom prst="rect">
            <a:avLst/>
          </a:prstGeom>
        </p:spPr>
      </p:pic>
      <p:sp>
        <p:nvSpPr>
          <p:cNvPr id="5" name="Text 2"/>
          <p:cNvSpPr/>
          <p:nvPr/>
        </p:nvSpPr>
        <p:spPr>
          <a:xfrm>
            <a:off x="6485692" y="2662833"/>
            <a:ext cx="339328" cy="424220"/>
          </a:xfrm>
          <a:prstGeom prst="rect">
            <a:avLst/>
          </a:prstGeom>
          <a:noFill/>
          <a:ln/>
        </p:spPr>
        <p:txBody>
          <a:bodyPr wrap="none" lIns="0" tIns="0" rIns="0" bIns="0" rtlCol="0" anchor="t"/>
          <a:lstStyle/>
          <a:p>
            <a:pPr algn="l" indent="0" marL="0">
              <a:lnSpc>
                <a:spcPts val="4250"/>
              </a:lnSpc>
              <a:buNone/>
            </a:pPr>
            <a:r>
              <a:rPr lang="en-US" sz="2650" dirty="0">
                <a:solidFill>
                  <a:srgbClr val="FFFFFF"/>
                </a:solidFill>
                <a:latin typeface="IBM Plex Sans Medium" pitchFamily="34" charset="0"/>
                <a:ea typeface="IBM Plex Sans Medium" pitchFamily="34" charset="-122"/>
                <a:cs typeface="IBM Plex Sans Medium" pitchFamily="34" charset="-120"/>
              </a:rPr>
              <a:t>1</a:t>
            </a:r>
            <a:endParaRPr lang="en-US" sz="2650" dirty="0"/>
          </a:p>
        </p:txBody>
      </p:sp>
      <p:sp>
        <p:nvSpPr>
          <p:cNvPr id="6" name="Text 3"/>
          <p:cNvSpPr/>
          <p:nvPr/>
        </p:nvSpPr>
        <p:spPr>
          <a:xfrm>
            <a:off x="9937790" y="230707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000000"/>
                </a:solidFill>
                <a:latin typeface="IBM Plex Sans Medium" pitchFamily="34" charset="0"/>
                <a:ea typeface="IBM Plex Sans Medium" pitchFamily="34" charset="-122"/>
                <a:cs typeface="IBM Plex Sans Medium" pitchFamily="34" charset="-120"/>
              </a:rPr>
              <a:t>· Analytic Accounts</a:t>
            </a:r>
            <a:endParaRPr lang="en-US" sz="2200" dirty="0"/>
          </a:p>
        </p:txBody>
      </p:sp>
      <p:pic>
        <p:nvPicPr>
          <p:cNvPr id="7" name="Image 1" descr="preencoded.png">    </p:cNvPr>
          <p:cNvPicPr>
            <a:picLocks noChangeAspect="1"/>
          </p:cNvPicPr>
          <p:nvPr/>
        </p:nvPicPr>
        <p:blipFill>
          <a:blip r:embed="rId2"/>
          <a:stretch>
            <a:fillRect/>
          </a:stretch>
        </p:blipFill>
        <p:spPr>
          <a:xfrm>
            <a:off x="5032653" y="2047756"/>
            <a:ext cx="4564975" cy="4564975"/>
          </a:xfrm>
          <a:prstGeom prst="rect">
            <a:avLst/>
          </a:prstGeom>
        </p:spPr>
      </p:pic>
      <p:sp>
        <p:nvSpPr>
          <p:cNvPr id="8" name="Text 4"/>
          <p:cNvSpPr/>
          <p:nvPr/>
        </p:nvSpPr>
        <p:spPr>
          <a:xfrm>
            <a:off x="7871817" y="2694980"/>
            <a:ext cx="339328" cy="424220"/>
          </a:xfrm>
          <a:prstGeom prst="rect">
            <a:avLst/>
          </a:prstGeom>
          <a:noFill/>
          <a:ln/>
        </p:spPr>
        <p:txBody>
          <a:bodyPr wrap="none" lIns="0" tIns="0" rIns="0" bIns="0" rtlCol="0" anchor="t"/>
          <a:lstStyle/>
          <a:p>
            <a:pPr algn="l" indent="0" marL="0">
              <a:lnSpc>
                <a:spcPts val="4250"/>
              </a:lnSpc>
              <a:buNone/>
            </a:pPr>
            <a:r>
              <a:rPr lang="en-US" sz="2650" dirty="0">
                <a:solidFill>
                  <a:srgbClr val="FFFFFF"/>
                </a:solidFill>
                <a:latin typeface="IBM Plex Sans Medium" pitchFamily="34" charset="0"/>
                <a:ea typeface="IBM Plex Sans Medium" pitchFamily="34" charset="-122"/>
                <a:cs typeface="IBM Plex Sans Medium" pitchFamily="34" charset="-120"/>
              </a:rPr>
              <a:t>2</a:t>
            </a:r>
            <a:endParaRPr lang="en-US" sz="2650" dirty="0"/>
          </a:p>
        </p:txBody>
      </p:sp>
      <p:sp>
        <p:nvSpPr>
          <p:cNvPr id="9" name="Text 5"/>
          <p:cNvSpPr/>
          <p:nvPr/>
        </p:nvSpPr>
        <p:spPr>
          <a:xfrm>
            <a:off x="9937790" y="3363278"/>
            <a:ext cx="3898821" cy="708660"/>
          </a:xfrm>
          <a:prstGeom prst="rect">
            <a:avLst/>
          </a:prstGeom>
          <a:noFill/>
          <a:ln/>
        </p:spPr>
        <p:txBody>
          <a:bodyPr wrap="square" lIns="0" tIns="0" rIns="0" bIns="0" rtlCol="0" anchor="t"/>
          <a:lstStyle/>
          <a:p>
            <a:pPr algn="l" indent="0" marL="0">
              <a:lnSpc>
                <a:spcPts val="2750"/>
              </a:lnSpc>
              <a:buNone/>
            </a:pPr>
            <a:r>
              <a:rPr lang="en-US" sz="2200" dirty="0">
                <a:solidFill>
                  <a:srgbClr val="000000"/>
                </a:solidFill>
                <a:latin typeface="IBM Plex Sans Medium" pitchFamily="34" charset="0"/>
                <a:ea typeface="IBM Plex Sans Medium" pitchFamily="34" charset="-122"/>
                <a:cs typeface="IBM Plex Sans Medium" pitchFamily="34" charset="-120"/>
              </a:rPr>
              <a:t>· Enable Automatic Accounting</a:t>
            </a:r>
            <a:endParaRPr lang="en-US" sz="2200" dirty="0"/>
          </a:p>
        </p:txBody>
      </p:sp>
      <p:pic>
        <p:nvPicPr>
          <p:cNvPr id="10" name="Image 2" descr="preencoded.png">    </p:cNvPr>
          <p:cNvPicPr>
            <a:picLocks noChangeAspect="1"/>
          </p:cNvPicPr>
          <p:nvPr/>
        </p:nvPicPr>
        <p:blipFill>
          <a:blip r:embed="rId3"/>
          <a:stretch>
            <a:fillRect/>
          </a:stretch>
        </p:blipFill>
        <p:spPr>
          <a:xfrm>
            <a:off x="5032653" y="2047756"/>
            <a:ext cx="4564975" cy="4564975"/>
          </a:xfrm>
          <a:prstGeom prst="rect">
            <a:avLst/>
          </a:prstGeom>
        </p:spPr>
      </p:pic>
      <p:sp>
        <p:nvSpPr>
          <p:cNvPr id="11" name="Text 6"/>
          <p:cNvSpPr/>
          <p:nvPr/>
        </p:nvSpPr>
        <p:spPr>
          <a:xfrm>
            <a:off x="8710970" y="3798689"/>
            <a:ext cx="339328" cy="424220"/>
          </a:xfrm>
          <a:prstGeom prst="rect">
            <a:avLst/>
          </a:prstGeom>
          <a:noFill/>
          <a:ln/>
        </p:spPr>
        <p:txBody>
          <a:bodyPr wrap="none" lIns="0" tIns="0" rIns="0" bIns="0" rtlCol="0" anchor="t"/>
          <a:lstStyle/>
          <a:p>
            <a:pPr algn="l" indent="0" marL="0">
              <a:lnSpc>
                <a:spcPts val="4250"/>
              </a:lnSpc>
              <a:buNone/>
            </a:pPr>
            <a:r>
              <a:rPr lang="en-US" sz="2650" dirty="0">
                <a:solidFill>
                  <a:srgbClr val="FFFFFF"/>
                </a:solidFill>
                <a:latin typeface="IBM Plex Sans Medium" pitchFamily="34" charset="0"/>
                <a:ea typeface="IBM Plex Sans Medium" pitchFamily="34" charset="-122"/>
                <a:cs typeface="IBM Plex Sans Medium" pitchFamily="34" charset="-120"/>
              </a:rPr>
              <a:t>3</a:t>
            </a:r>
            <a:endParaRPr lang="en-US" sz="2650" dirty="0"/>
          </a:p>
        </p:txBody>
      </p:sp>
      <p:sp>
        <p:nvSpPr>
          <p:cNvPr id="12" name="Text 7"/>
          <p:cNvSpPr/>
          <p:nvPr/>
        </p:nvSpPr>
        <p:spPr>
          <a:xfrm>
            <a:off x="9937790" y="477964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000000"/>
                </a:solidFill>
                <a:latin typeface="IBM Plex Sans Medium" pitchFamily="34" charset="0"/>
                <a:ea typeface="IBM Plex Sans Medium" pitchFamily="34" charset="-122"/>
                <a:cs typeface="IBM Plex Sans Medium" pitchFamily="34" charset="-120"/>
              </a:rPr>
              <a:t>· Chart of Accounts</a:t>
            </a:r>
            <a:endParaRPr lang="en-US" sz="2200" dirty="0"/>
          </a:p>
        </p:txBody>
      </p:sp>
      <p:pic>
        <p:nvPicPr>
          <p:cNvPr id="13" name="Image 3" descr="preencoded.png">    </p:cNvPr>
          <p:cNvPicPr>
            <a:picLocks noChangeAspect="1"/>
          </p:cNvPicPr>
          <p:nvPr/>
        </p:nvPicPr>
        <p:blipFill>
          <a:blip r:embed="rId4"/>
          <a:stretch>
            <a:fillRect/>
          </a:stretch>
        </p:blipFill>
        <p:spPr>
          <a:xfrm>
            <a:off x="5032653" y="2047756"/>
            <a:ext cx="4564975" cy="4564975"/>
          </a:xfrm>
          <a:prstGeom prst="rect">
            <a:avLst/>
          </a:prstGeom>
        </p:spPr>
      </p:pic>
      <p:sp>
        <p:nvSpPr>
          <p:cNvPr id="14" name="Text 8"/>
          <p:cNvSpPr/>
          <p:nvPr/>
        </p:nvSpPr>
        <p:spPr>
          <a:xfrm>
            <a:off x="8371165" y="5142905"/>
            <a:ext cx="339328" cy="424220"/>
          </a:xfrm>
          <a:prstGeom prst="rect">
            <a:avLst/>
          </a:prstGeom>
          <a:noFill/>
          <a:ln/>
        </p:spPr>
        <p:txBody>
          <a:bodyPr wrap="none" lIns="0" tIns="0" rIns="0" bIns="0" rtlCol="0" anchor="t"/>
          <a:lstStyle/>
          <a:p>
            <a:pPr algn="l" indent="0" marL="0">
              <a:lnSpc>
                <a:spcPts val="4250"/>
              </a:lnSpc>
              <a:buNone/>
            </a:pPr>
            <a:r>
              <a:rPr lang="en-US" sz="2650" dirty="0">
                <a:solidFill>
                  <a:srgbClr val="FFFFFF"/>
                </a:solidFill>
                <a:latin typeface="IBM Plex Sans Medium" pitchFamily="34" charset="0"/>
                <a:ea typeface="IBM Plex Sans Medium" pitchFamily="34" charset="-122"/>
                <a:cs typeface="IBM Plex Sans Medium" pitchFamily="34" charset="-120"/>
              </a:rPr>
              <a:t>4</a:t>
            </a:r>
            <a:endParaRPr lang="en-US" sz="2650" dirty="0"/>
          </a:p>
        </p:txBody>
      </p:sp>
      <p:sp>
        <p:nvSpPr>
          <p:cNvPr id="15" name="Text 9"/>
          <p:cNvSpPr/>
          <p:nvPr/>
        </p:nvSpPr>
        <p:spPr>
          <a:xfrm>
            <a:off x="9937790" y="599896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000000"/>
                </a:solidFill>
                <a:latin typeface="IBM Plex Sans Medium" pitchFamily="34" charset="0"/>
                <a:ea typeface="IBM Plex Sans Medium" pitchFamily="34" charset="-122"/>
                <a:cs typeface="IBM Plex Sans Medium" pitchFamily="34" charset="-120"/>
              </a:rPr>
              <a:t>· Asset Model</a:t>
            </a:r>
            <a:endParaRPr lang="en-US" sz="2200" dirty="0"/>
          </a:p>
        </p:txBody>
      </p:sp>
      <p:pic>
        <p:nvPicPr>
          <p:cNvPr id="16" name="Image 4" descr="preencoded.png">    </p:cNvPr>
          <p:cNvPicPr>
            <a:picLocks noChangeAspect="1"/>
          </p:cNvPicPr>
          <p:nvPr/>
        </p:nvPicPr>
        <p:blipFill>
          <a:blip r:embed="rId5"/>
          <a:stretch>
            <a:fillRect/>
          </a:stretch>
        </p:blipFill>
        <p:spPr>
          <a:xfrm>
            <a:off x="5032653" y="2047756"/>
            <a:ext cx="4564975" cy="4564975"/>
          </a:xfrm>
          <a:prstGeom prst="rect">
            <a:avLst/>
          </a:prstGeom>
        </p:spPr>
      </p:pic>
      <p:sp>
        <p:nvSpPr>
          <p:cNvPr id="17" name="Text 10"/>
          <p:cNvSpPr/>
          <p:nvPr/>
        </p:nvSpPr>
        <p:spPr>
          <a:xfrm>
            <a:off x="7108388" y="5715357"/>
            <a:ext cx="339328" cy="424220"/>
          </a:xfrm>
          <a:prstGeom prst="rect">
            <a:avLst/>
          </a:prstGeom>
          <a:noFill/>
          <a:ln/>
        </p:spPr>
        <p:txBody>
          <a:bodyPr wrap="none" lIns="0" tIns="0" rIns="0" bIns="0" rtlCol="0" anchor="t"/>
          <a:lstStyle/>
          <a:p>
            <a:pPr algn="l" indent="0" marL="0">
              <a:lnSpc>
                <a:spcPts val="4250"/>
              </a:lnSpc>
              <a:buNone/>
            </a:pPr>
            <a:r>
              <a:rPr lang="en-US" sz="2650" dirty="0">
                <a:solidFill>
                  <a:srgbClr val="FFFFFF"/>
                </a:solidFill>
                <a:latin typeface="IBM Plex Sans Medium" pitchFamily="34" charset="0"/>
                <a:ea typeface="IBM Plex Sans Medium" pitchFamily="34" charset="-122"/>
                <a:cs typeface="IBM Plex Sans Medium" pitchFamily="34" charset="-120"/>
              </a:rPr>
              <a:t>5</a:t>
            </a:r>
            <a:endParaRPr lang="en-US" sz="2650" dirty="0"/>
          </a:p>
        </p:txBody>
      </p:sp>
      <p:sp>
        <p:nvSpPr>
          <p:cNvPr id="18" name="Text 11"/>
          <p:cNvSpPr/>
          <p:nvPr/>
        </p:nvSpPr>
        <p:spPr>
          <a:xfrm>
            <a:off x="1857256" y="5796677"/>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000000"/>
                </a:solidFill>
                <a:latin typeface="IBM Plex Sans Medium" pitchFamily="34" charset="0"/>
                <a:ea typeface="IBM Plex Sans Medium" pitchFamily="34" charset="-122"/>
                <a:cs typeface="IBM Plex Sans Medium" pitchFamily="34" charset="-120"/>
              </a:rPr>
              <a:t>· Asset reevaluation</a:t>
            </a:r>
            <a:endParaRPr lang="en-US" sz="2200" dirty="0"/>
          </a:p>
        </p:txBody>
      </p:sp>
      <p:pic>
        <p:nvPicPr>
          <p:cNvPr id="19" name="Image 5" descr="preencoded.png">    </p:cNvPr>
          <p:cNvPicPr>
            <a:picLocks noChangeAspect="1"/>
          </p:cNvPicPr>
          <p:nvPr/>
        </p:nvPicPr>
        <p:blipFill>
          <a:blip r:embed="rId6"/>
          <a:stretch>
            <a:fillRect/>
          </a:stretch>
        </p:blipFill>
        <p:spPr>
          <a:xfrm>
            <a:off x="5032653" y="2047756"/>
            <a:ext cx="4564975" cy="4564975"/>
          </a:xfrm>
          <a:prstGeom prst="rect">
            <a:avLst/>
          </a:prstGeom>
        </p:spPr>
      </p:pic>
      <p:sp>
        <p:nvSpPr>
          <p:cNvPr id="20" name="Text 12"/>
          <p:cNvSpPr/>
          <p:nvPr/>
        </p:nvSpPr>
        <p:spPr>
          <a:xfrm>
            <a:off x="5873472" y="5084921"/>
            <a:ext cx="339328" cy="424220"/>
          </a:xfrm>
          <a:prstGeom prst="rect">
            <a:avLst/>
          </a:prstGeom>
          <a:noFill/>
          <a:ln/>
        </p:spPr>
        <p:txBody>
          <a:bodyPr wrap="none" lIns="0" tIns="0" rIns="0" bIns="0" rtlCol="0" anchor="t"/>
          <a:lstStyle/>
          <a:p>
            <a:pPr algn="l" indent="0" marL="0">
              <a:lnSpc>
                <a:spcPts val="4250"/>
              </a:lnSpc>
              <a:buNone/>
            </a:pPr>
            <a:r>
              <a:rPr lang="en-US" sz="2650" dirty="0">
                <a:solidFill>
                  <a:srgbClr val="FFFFFF"/>
                </a:solidFill>
                <a:latin typeface="IBM Plex Sans Medium" pitchFamily="34" charset="0"/>
                <a:ea typeface="IBM Plex Sans Medium" pitchFamily="34" charset="-122"/>
                <a:cs typeface="IBM Plex Sans Medium" pitchFamily="34" charset="-120"/>
              </a:rPr>
              <a:t>6</a:t>
            </a:r>
            <a:endParaRPr lang="en-US" sz="2650" dirty="0"/>
          </a:p>
        </p:txBody>
      </p:sp>
      <p:sp>
        <p:nvSpPr>
          <p:cNvPr id="21" name="Text 13"/>
          <p:cNvSpPr/>
          <p:nvPr/>
        </p:nvSpPr>
        <p:spPr>
          <a:xfrm>
            <a:off x="793790" y="3803333"/>
            <a:ext cx="3898702" cy="1062990"/>
          </a:xfrm>
          <a:prstGeom prst="rect">
            <a:avLst/>
          </a:prstGeom>
          <a:noFill/>
          <a:ln/>
        </p:spPr>
        <p:txBody>
          <a:bodyPr wrap="square" lIns="0" tIns="0" rIns="0" bIns="0" rtlCol="0" anchor="t"/>
          <a:lstStyle/>
          <a:p>
            <a:pPr algn="l" indent="0" marL="0">
              <a:lnSpc>
                <a:spcPts val="2750"/>
              </a:lnSpc>
              <a:buNone/>
            </a:pPr>
            <a:r>
              <a:rPr lang="en-US" sz="2200" dirty="0">
                <a:solidFill>
                  <a:srgbClr val="000000"/>
                </a:solidFill>
                <a:latin typeface="IBM Plex Sans Medium" pitchFamily="34" charset="0"/>
                <a:ea typeface="IBM Plex Sans Medium" pitchFamily="34" charset="-122"/>
                <a:cs typeface="IBM Plex Sans Medium" pitchFamily="34" charset="-120"/>
              </a:rPr>
              <a:t>Cash Journals for Assiut, Cairo and Miscellenous Journal for Printers. </a:t>
            </a:r>
            <a:endParaRPr lang="en-US" sz="2200" dirty="0"/>
          </a:p>
        </p:txBody>
      </p:sp>
      <p:pic>
        <p:nvPicPr>
          <p:cNvPr id="22" name="Image 6" descr="preencoded.png">    </p:cNvPr>
          <p:cNvPicPr>
            <a:picLocks noChangeAspect="1"/>
          </p:cNvPicPr>
          <p:nvPr/>
        </p:nvPicPr>
        <p:blipFill>
          <a:blip r:embed="rId7"/>
          <a:stretch>
            <a:fillRect/>
          </a:stretch>
        </p:blipFill>
        <p:spPr>
          <a:xfrm>
            <a:off x="5032653" y="2047756"/>
            <a:ext cx="4564975" cy="4564975"/>
          </a:xfrm>
          <a:prstGeom prst="rect">
            <a:avLst/>
          </a:prstGeom>
        </p:spPr>
      </p:pic>
      <p:sp>
        <p:nvSpPr>
          <p:cNvPr id="23" name="Text 14"/>
          <p:cNvSpPr/>
          <p:nvPr/>
        </p:nvSpPr>
        <p:spPr>
          <a:xfrm>
            <a:off x="5596414" y="3726418"/>
            <a:ext cx="339328" cy="424220"/>
          </a:xfrm>
          <a:prstGeom prst="rect">
            <a:avLst/>
          </a:prstGeom>
          <a:noFill/>
          <a:ln/>
        </p:spPr>
        <p:txBody>
          <a:bodyPr wrap="none" lIns="0" tIns="0" rIns="0" bIns="0" rtlCol="0" anchor="t"/>
          <a:lstStyle/>
          <a:p>
            <a:pPr algn="l" indent="0" marL="0">
              <a:lnSpc>
                <a:spcPts val="4250"/>
              </a:lnSpc>
              <a:buNone/>
            </a:pPr>
            <a:r>
              <a:rPr lang="en-US" sz="2650" dirty="0">
                <a:solidFill>
                  <a:srgbClr val="FFFFFF"/>
                </a:solidFill>
                <a:latin typeface="IBM Plex Sans Medium" pitchFamily="34" charset="0"/>
                <a:ea typeface="IBM Plex Sans Medium" pitchFamily="34" charset="-122"/>
                <a:cs typeface="IBM Plex Sans Medium" pitchFamily="34" charset="-120"/>
              </a:rPr>
              <a:t>7</a:t>
            </a:r>
            <a:endParaRPr lang="en-US" sz="2650" dirty="0"/>
          </a:p>
        </p:txBody>
      </p:sp>
      <p:sp>
        <p:nvSpPr>
          <p:cNvPr id="24" name="Text 15"/>
          <p:cNvSpPr/>
          <p:nvPr/>
        </p:nvSpPr>
        <p:spPr>
          <a:xfrm>
            <a:off x="793790" y="6867882"/>
            <a:ext cx="13042821"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048703"/>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000000"/>
                </a:solidFill>
                <a:latin typeface="IBM Plex Sans Medium" pitchFamily="34" charset="0"/>
                <a:ea typeface="IBM Plex Sans Medium" pitchFamily="34" charset="-122"/>
                <a:cs typeface="IBM Plex Sans Medium" pitchFamily="34" charset="-120"/>
              </a:rPr>
              <a:t>Project Management: Task Stages &amp; Analytics</a:t>
            </a:r>
            <a:endParaRPr lang="en-US" sz="4450" dirty="0"/>
          </a:p>
        </p:txBody>
      </p:sp>
      <p:sp>
        <p:nvSpPr>
          <p:cNvPr id="4" name="Shape 1"/>
          <p:cNvSpPr/>
          <p:nvPr/>
        </p:nvSpPr>
        <p:spPr>
          <a:xfrm>
            <a:off x="6535341" y="2806422"/>
            <a:ext cx="30480" cy="4374475"/>
          </a:xfrm>
          <a:prstGeom prst="roundRect">
            <a:avLst>
              <a:gd name="adj" fmla="val 111628"/>
            </a:avLst>
          </a:prstGeom>
          <a:solidFill>
            <a:srgbClr val="61646A"/>
          </a:solidFill>
          <a:ln/>
        </p:spPr>
      </p:sp>
      <p:sp>
        <p:nvSpPr>
          <p:cNvPr id="5" name="Shape 2"/>
          <p:cNvSpPr/>
          <p:nvPr/>
        </p:nvSpPr>
        <p:spPr>
          <a:xfrm>
            <a:off x="6760012" y="3301484"/>
            <a:ext cx="680442" cy="30480"/>
          </a:xfrm>
          <a:prstGeom prst="roundRect">
            <a:avLst>
              <a:gd name="adj" fmla="val 111628"/>
            </a:avLst>
          </a:prstGeom>
          <a:solidFill>
            <a:srgbClr val="61646A"/>
          </a:solidFill>
          <a:ln/>
        </p:spPr>
      </p:sp>
      <p:sp>
        <p:nvSpPr>
          <p:cNvPr id="6" name="Shape 3"/>
          <p:cNvSpPr/>
          <p:nvPr/>
        </p:nvSpPr>
        <p:spPr>
          <a:xfrm>
            <a:off x="6280190" y="3061573"/>
            <a:ext cx="510302" cy="510302"/>
          </a:xfrm>
          <a:prstGeom prst="roundRect">
            <a:avLst>
              <a:gd name="adj" fmla="val 6667"/>
            </a:avLst>
          </a:prstGeom>
          <a:solidFill>
            <a:srgbClr val="484B51"/>
          </a:solidFill>
          <a:ln/>
        </p:spPr>
      </p:sp>
      <p:pic>
        <p:nvPicPr>
          <p:cNvPr id="7" name="Image 1" descr="preencoded.png">    </p:cNvPr>
          <p:cNvPicPr>
            <a:picLocks noChangeAspect="1"/>
          </p:cNvPicPr>
          <p:nvPr/>
        </p:nvPicPr>
        <p:blipFill>
          <a:blip r:embed="rId2"/>
          <a:stretch>
            <a:fillRect/>
          </a:stretch>
        </p:blipFill>
        <p:spPr>
          <a:xfrm>
            <a:off x="6365260" y="3104078"/>
            <a:ext cx="340162" cy="425291"/>
          </a:xfrm>
          <a:prstGeom prst="rect">
            <a:avLst/>
          </a:prstGeom>
        </p:spPr>
      </p:pic>
      <p:sp>
        <p:nvSpPr>
          <p:cNvPr id="8" name="Text 4"/>
          <p:cNvSpPr/>
          <p:nvPr/>
        </p:nvSpPr>
        <p:spPr>
          <a:xfrm>
            <a:off x="7669411" y="303323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000000"/>
                </a:solidFill>
                <a:latin typeface="IBM Plex Sans Medium" pitchFamily="34" charset="0"/>
                <a:ea typeface="IBM Plex Sans Medium" pitchFamily="34" charset="-122"/>
                <a:cs typeface="IBM Plex Sans Medium" pitchFamily="34" charset="-120"/>
              </a:rPr>
              <a:t>Task Stages</a:t>
            </a:r>
            <a:endParaRPr lang="en-US" sz="2200" dirty="0"/>
          </a:p>
        </p:txBody>
      </p:sp>
      <p:sp>
        <p:nvSpPr>
          <p:cNvPr id="9" name="Text 5"/>
          <p:cNvSpPr/>
          <p:nvPr/>
        </p:nvSpPr>
        <p:spPr>
          <a:xfrm>
            <a:off x="7669411" y="3523655"/>
            <a:ext cx="6167199"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Roboto" pitchFamily="34" charset="0"/>
                <a:ea typeface="Roboto" pitchFamily="34" charset="-122"/>
                <a:cs typeface="Roboto" pitchFamily="34" charset="-120"/>
              </a:rPr>
              <a:t>Workflow progress.</a:t>
            </a:r>
            <a:endParaRPr lang="en-US" sz="1750" dirty="0"/>
          </a:p>
        </p:txBody>
      </p:sp>
      <p:sp>
        <p:nvSpPr>
          <p:cNvPr id="10" name="Shape 6"/>
          <p:cNvSpPr/>
          <p:nvPr/>
        </p:nvSpPr>
        <p:spPr>
          <a:xfrm>
            <a:off x="6760012" y="4835247"/>
            <a:ext cx="680442" cy="30480"/>
          </a:xfrm>
          <a:prstGeom prst="roundRect">
            <a:avLst>
              <a:gd name="adj" fmla="val 111628"/>
            </a:avLst>
          </a:prstGeom>
          <a:solidFill>
            <a:srgbClr val="61646A"/>
          </a:solidFill>
          <a:ln/>
        </p:spPr>
      </p:sp>
      <p:sp>
        <p:nvSpPr>
          <p:cNvPr id="11" name="Shape 7"/>
          <p:cNvSpPr/>
          <p:nvPr/>
        </p:nvSpPr>
        <p:spPr>
          <a:xfrm>
            <a:off x="6280190" y="4595336"/>
            <a:ext cx="510302" cy="510302"/>
          </a:xfrm>
          <a:prstGeom prst="roundRect">
            <a:avLst>
              <a:gd name="adj" fmla="val 6667"/>
            </a:avLst>
          </a:prstGeom>
          <a:solidFill>
            <a:srgbClr val="484B51"/>
          </a:solidFill>
          <a:ln/>
        </p:spPr>
      </p:sp>
      <p:pic>
        <p:nvPicPr>
          <p:cNvPr id="12" name="Image 2" descr="preencoded.png">    </p:cNvPr>
          <p:cNvPicPr>
            <a:picLocks noChangeAspect="1"/>
          </p:cNvPicPr>
          <p:nvPr/>
        </p:nvPicPr>
        <p:blipFill>
          <a:blip r:embed="rId3"/>
          <a:stretch>
            <a:fillRect/>
          </a:stretch>
        </p:blipFill>
        <p:spPr>
          <a:xfrm>
            <a:off x="6365260" y="4637842"/>
            <a:ext cx="340162" cy="425291"/>
          </a:xfrm>
          <a:prstGeom prst="rect">
            <a:avLst/>
          </a:prstGeom>
        </p:spPr>
      </p:pic>
      <p:sp>
        <p:nvSpPr>
          <p:cNvPr id="13" name="Text 8"/>
          <p:cNvSpPr/>
          <p:nvPr/>
        </p:nvSpPr>
        <p:spPr>
          <a:xfrm>
            <a:off x="7669411" y="456699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000000"/>
                </a:solidFill>
                <a:latin typeface="IBM Plex Sans Medium" pitchFamily="34" charset="0"/>
                <a:ea typeface="IBM Plex Sans Medium" pitchFamily="34" charset="-122"/>
                <a:cs typeface="IBM Plex Sans Medium" pitchFamily="34" charset="-120"/>
              </a:rPr>
              <a:t>Analytic Accounts</a:t>
            </a:r>
            <a:endParaRPr lang="en-US" sz="2200" dirty="0"/>
          </a:p>
        </p:txBody>
      </p:sp>
      <p:sp>
        <p:nvSpPr>
          <p:cNvPr id="14" name="Text 9"/>
          <p:cNvSpPr/>
          <p:nvPr/>
        </p:nvSpPr>
        <p:spPr>
          <a:xfrm>
            <a:off x="7669411" y="5057418"/>
            <a:ext cx="6167199"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Roboto" pitchFamily="34" charset="0"/>
                <a:ea typeface="Roboto" pitchFamily="34" charset="-122"/>
                <a:cs typeface="Roboto" pitchFamily="34" charset="-120"/>
              </a:rPr>
              <a:t>Customer linked to project.</a:t>
            </a:r>
            <a:endParaRPr lang="en-US" sz="1750" dirty="0"/>
          </a:p>
        </p:txBody>
      </p:sp>
      <p:sp>
        <p:nvSpPr>
          <p:cNvPr id="15" name="Shape 10"/>
          <p:cNvSpPr/>
          <p:nvPr/>
        </p:nvSpPr>
        <p:spPr>
          <a:xfrm>
            <a:off x="6760012" y="6369010"/>
            <a:ext cx="680442" cy="30480"/>
          </a:xfrm>
          <a:prstGeom prst="roundRect">
            <a:avLst>
              <a:gd name="adj" fmla="val 111628"/>
            </a:avLst>
          </a:prstGeom>
          <a:solidFill>
            <a:srgbClr val="61646A"/>
          </a:solidFill>
          <a:ln/>
        </p:spPr>
      </p:sp>
      <p:sp>
        <p:nvSpPr>
          <p:cNvPr id="16" name="Shape 11"/>
          <p:cNvSpPr/>
          <p:nvPr/>
        </p:nvSpPr>
        <p:spPr>
          <a:xfrm>
            <a:off x="6280190" y="6129099"/>
            <a:ext cx="510302" cy="510302"/>
          </a:xfrm>
          <a:prstGeom prst="roundRect">
            <a:avLst>
              <a:gd name="adj" fmla="val 6667"/>
            </a:avLst>
          </a:prstGeom>
          <a:solidFill>
            <a:srgbClr val="484B51"/>
          </a:solidFill>
          <a:ln/>
        </p:spPr>
      </p:sp>
      <p:pic>
        <p:nvPicPr>
          <p:cNvPr id="17" name="Image 3" descr="preencoded.png">    </p:cNvPr>
          <p:cNvPicPr>
            <a:picLocks noChangeAspect="1"/>
          </p:cNvPicPr>
          <p:nvPr/>
        </p:nvPicPr>
        <p:blipFill>
          <a:blip r:embed="rId4"/>
          <a:stretch>
            <a:fillRect/>
          </a:stretch>
        </p:blipFill>
        <p:spPr>
          <a:xfrm>
            <a:off x="6365260" y="6171605"/>
            <a:ext cx="340162" cy="425291"/>
          </a:xfrm>
          <a:prstGeom prst="rect">
            <a:avLst/>
          </a:prstGeom>
        </p:spPr>
      </p:pic>
      <p:sp>
        <p:nvSpPr>
          <p:cNvPr id="18" name="Text 12"/>
          <p:cNvSpPr/>
          <p:nvPr/>
        </p:nvSpPr>
        <p:spPr>
          <a:xfrm>
            <a:off x="7669411" y="610076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000000"/>
                </a:solidFill>
                <a:latin typeface="IBM Plex Sans Medium" pitchFamily="34" charset="0"/>
                <a:ea typeface="IBM Plex Sans Medium" pitchFamily="34" charset="-122"/>
                <a:cs typeface="IBM Plex Sans Medium" pitchFamily="34" charset="-120"/>
              </a:rPr>
              <a:t>Top Bar</a:t>
            </a:r>
            <a:endParaRPr lang="en-US" sz="2200" dirty="0"/>
          </a:p>
        </p:txBody>
      </p:sp>
      <p:sp>
        <p:nvSpPr>
          <p:cNvPr id="19" name="Text 13"/>
          <p:cNvSpPr/>
          <p:nvPr/>
        </p:nvSpPr>
        <p:spPr>
          <a:xfrm>
            <a:off x="7669411" y="6591181"/>
            <a:ext cx="6167199"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Roboto" pitchFamily="34" charset="0"/>
                <a:ea typeface="Roboto" pitchFamily="34" charset="-122"/>
                <a:cs typeface="Roboto" pitchFamily="34" charset="-120"/>
              </a:rPr>
              <a:t>Key Performance Indicators.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2025-04-26T14:08:12Z</dcterms:created>
  <dcterms:modified xsi:type="dcterms:W3CDTF">2025-04-26T14:08:12Z</dcterms:modified>
</cp:coreProperties>
</file>